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 id="2147483670" r:id="rId2"/>
  </p:sldMasterIdLst>
  <p:sldIdLst>
    <p:sldId id="256" r:id="rId3"/>
    <p:sldId id="257" r:id="rId4"/>
    <p:sldId id="258" r:id="rId5"/>
    <p:sldId id="259" r:id="rId6"/>
    <p:sldId id="260" r:id="rId7"/>
    <p:sldId id="290" r:id="rId8"/>
    <p:sldId id="262" r:id="rId9"/>
    <p:sldId id="261" r:id="rId10"/>
    <p:sldId id="263" r:id="rId11"/>
    <p:sldId id="291" r:id="rId12"/>
    <p:sldId id="264" r:id="rId13"/>
    <p:sldId id="265" r:id="rId14"/>
    <p:sldId id="292" r:id="rId15"/>
    <p:sldId id="266" r:id="rId16"/>
    <p:sldId id="267" r:id="rId17"/>
    <p:sldId id="268" r:id="rId18"/>
    <p:sldId id="269" r:id="rId19"/>
    <p:sldId id="270" r:id="rId20"/>
    <p:sldId id="272" r:id="rId21"/>
    <p:sldId id="273" r:id="rId22"/>
    <p:sldId id="274" r:id="rId23"/>
    <p:sldId id="275" r:id="rId24"/>
    <p:sldId id="293" r:id="rId25"/>
    <p:sldId id="276" r:id="rId26"/>
    <p:sldId id="294" r:id="rId27"/>
    <p:sldId id="277" r:id="rId28"/>
    <p:sldId id="295" r:id="rId29"/>
    <p:sldId id="278" r:id="rId30"/>
    <p:sldId id="296" r:id="rId31"/>
    <p:sldId id="279" r:id="rId32"/>
    <p:sldId id="297" r:id="rId33"/>
    <p:sldId id="280" r:id="rId34"/>
    <p:sldId id="281" r:id="rId35"/>
    <p:sldId id="298" r:id="rId36"/>
    <p:sldId id="282" r:id="rId37"/>
    <p:sldId id="288" r:id="rId38"/>
    <p:sldId id="299" r:id="rId39"/>
    <p:sldId id="289" r:id="rId4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1" d="100"/>
          <a:sy n="51" d="100"/>
        </p:scale>
        <p:origin x="-749"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9874" name="Rectangle 2"/>
          <p:cNvSpPr>
            <a:spLocks noGrp="1" noChangeArrowheads="1"/>
          </p:cNvSpPr>
          <p:nvPr>
            <p:ph type="ctrTitle"/>
          </p:nvPr>
        </p:nvSpPr>
        <p:spPr>
          <a:xfrm>
            <a:off x="914400" y="1524000"/>
            <a:ext cx="7623175" cy="1752600"/>
          </a:xfrm>
        </p:spPr>
        <p:txBody>
          <a:bodyPr/>
          <a:lstStyle>
            <a:lvl1pPr>
              <a:defRPr sz="5000"/>
            </a:lvl1pPr>
          </a:lstStyle>
          <a:p>
            <a:r>
              <a:rPr lang="ru-RU" altLang="en-US"/>
              <a:t>Образец заголовка</a:t>
            </a:r>
          </a:p>
        </p:txBody>
      </p:sp>
      <p:sp>
        <p:nvSpPr>
          <p:cNvPr id="79875"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ru-RU" altLang="en-US"/>
              <a:t>Образец подзаголовка</a:t>
            </a:r>
          </a:p>
        </p:txBody>
      </p:sp>
      <p:sp>
        <p:nvSpPr>
          <p:cNvPr id="79876" name="Rectangle 4"/>
          <p:cNvSpPr>
            <a:spLocks noGrp="1" noChangeArrowheads="1"/>
          </p:cNvSpPr>
          <p:nvPr>
            <p:ph type="dt" sz="half" idx="2"/>
          </p:nvPr>
        </p:nvSpPr>
        <p:spPr/>
        <p:txBody>
          <a:bodyPr/>
          <a:lstStyle>
            <a:lvl1pPr>
              <a:defRPr/>
            </a:lvl1pPr>
          </a:lstStyle>
          <a:p>
            <a:fld id="{BD98B1D6-A40A-4D0E-A5D9-A8B88F1286B0}" type="datetimeFigureOut">
              <a:rPr lang="ru-RU"/>
              <a:pPr/>
              <a:t>02.03.2020</a:t>
            </a:fld>
            <a:endParaRPr lang="ru-RU" altLang="en-US"/>
          </a:p>
        </p:txBody>
      </p:sp>
      <p:sp>
        <p:nvSpPr>
          <p:cNvPr id="79877" name="Rectangle 5"/>
          <p:cNvSpPr>
            <a:spLocks noGrp="1" noChangeArrowheads="1"/>
          </p:cNvSpPr>
          <p:nvPr>
            <p:ph type="ftr" sz="quarter" idx="3"/>
          </p:nvPr>
        </p:nvSpPr>
        <p:spPr>
          <a:xfrm>
            <a:off x="3124200" y="6243638"/>
            <a:ext cx="2895600" cy="457200"/>
          </a:xfrm>
        </p:spPr>
        <p:txBody>
          <a:bodyPr/>
          <a:lstStyle>
            <a:lvl1pPr>
              <a:defRPr/>
            </a:lvl1pPr>
          </a:lstStyle>
          <a:p>
            <a:endParaRPr lang="ru-RU" altLang="en-US"/>
          </a:p>
        </p:txBody>
      </p:sp>
      <p:sp>
        <p:nvSpPr>
          <p:cNvPr id="79878" name="Rectangle 6"/>
          <p:cNvSpPr>
            <a:spLocks noGrp="1" noChangeArrowheads="1"/>
          </p:cNvSpPr>
          <p:nvPr>
            <p:ph type="sldNum" sz="quarter" idx="4"/>
          </p:nvPr>
        </p:nvSpPr>
        <p:spPr/>
        <p:txBody>
          <a:bodyPr/>
          <a:lstStyle>
            <a:lvl1pPr>
              <a:defRPr/>
            </a:lvl1pPr>
          </a:lstStyle>
          <a:p>
            <a:fld id="{F5371521-74E0-48C1-ABBF-D2FBFB24CF51}" type="slidenum">
              <a:rPr lang="ru-RU" altLang="en-US"/>
              <a:pPr/>
              <a:t>‹#›</a:t>
            </a:fld>
            <a:endParaRPr lang="ru-RU" altLang="en-US"/>
          </a:p>
        </p:txBody>
      </p:sp>
      <p:sp>
        <p:nvSpPr>
          <p:cNvPr id="79879"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ru-RU"/>
          </a:p>
        </p:txBody>
      </p:sp>
      <p:sp>
        <p:nvSpPr>
          <p:cNvPr id="79880"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endParaRPr lang="ru-RU"/>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Дата 3"/>
          <p:cNvSpPr>
            <a:spLocks noGrp="1"/>
          </p:cNvSpPr>
          <p:nvPr>
            <p:ph type="dt" sz="half" idx="10"/>
          </p:nvPr>
        </p:nvSpPr>
        <p:spPr/>
        <p:txBody>
          <a:bodyPr/>
          <a:lstStyle>
            <a:lvl1pPr>
              <a:defRPr/>
            </a:lvl1pPr>
          </a:lstStyle>
          <a:p>
            <a:fld id="{B6CDB5AA-153C-4DFC-9431-88885835427D}" type="datetimeFigureOut">
              <a:rPr lang="ru-RU"/>
              <a:pPr/>
              <a:t>02.03.2020</a:t>
            </a:fld>
            <a:endParaRPr lang="ru-RU" altLang="en-US"/>
          </a:p>
        </p:txBody>
      </p:sp>
      <p:sp>
        <p:nvSpPr>
          <p:cNvPr id="5" name="Нижний колонтитул 4"/>
          <p:cNvSpPr>
            <a:spLocks noGrp="1"/>
          </p:cNvSpPr>
          <p:nvPr>
            <p:ph type="ftr" sz="quarter" idx="11"/>
          </p:nvPr>
        </p:nvSpPr>
        <p:spPr/>
        <p:txBody>
          <a:bodyPr/>
          <a:lstStyle>
            <a:lvl1pPr>
              <a:defRPr/>
            </a:lvl1pPr>
          </a:lstStyle>
          <a:p>
            <a:endParaRPr lang="ru-RU" altLang="en-US"/>
          </a:p>
        </p:txBody>
      </p:sp>
      <p:sp>
        <p:nvSpPr>
          <p:cNvPr id="6" name="Номер слайда 5"/>
          <p:cNvSpPr>
            <a:spLocks noGrp="1"/>
          </p:cNvSpPr>
          <p:nvPr>
            <p:ph type="sldNum" sz="quarter" idx="12"/>
          </p:nvPr>
        </p:nvSpPr>
        <p:spPr/>
        <p:txBody>
          <a:bodyPr/>
          <a:lstStyle>
            <a:lvl1pPr>
              <a:defRPr/>
            </a:lvl1pPr>
          </a:lstStyle>
          <a:p>
            <a:fld id="{4F483E97-68B6-49D6-96ED-1C56E6899A12}" type="slidenum">
              <a:rPr lang="ru-RU" altLang="en-US"/>
              <a:pPr/>
              <a:t>‹#›</a:t>
            </a:fld>
            <a:endParaRPr lang="ru-RU"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en-US"/>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Дата 3"/>
          <p:cNvSpPr>
            <a:spLocks noGrp="1"/>
          </p:cNvSpPr>
          <p:nvPr>
            <p:ph type="dt" sz="half" idx="10"/>
          </p:nvPr>
        </p:nvSpPr>
        <p:spPr/>
        <p:txBody>
          <a:bodyPr/>
          <a:lstStyle>
            <a:lvl1pPr>
              <a:defRPr/>
            </a:lvl1pPr>
          </a:lstStyle>
          <a:p>
            <a:fld id="{DF213FB3-00A4-4194-B3AF-F9DA4A66C604}" type="datetimeFigureOut">
              <a:rPr lang="ru-RU"/>
              <a:pPr/>
              <a:t>02.03.2020</a:t>
            </a:fld>
            <a:endParaRPr lang="ru-RU" altLang="en-US"/>
          </a:p>
        </p:txBody>
      </p:sp>
      <p:sp>
        <p:nvSpPr>
          <p:cNvPr id="5" name="Нижний колонтитул 4"/>
          <p:cNvSpPr>
            <a:spLocks noGrp="1"/>
          </p:cNvSpPr>
          <p:nvPr>
            <p:ph type="ftr" sz="quarter" idx="11"/>
          </p:nvPr>
        </p:nvSpPr>
        <p:spPr/>
        <p:txBody>
          <a:bodyPr/>
          <a:lstStyle>
            <a:lvl1pPr>
              <a:defRPr/>
            </a:lvl1pPr>
          </a:lstStyle>
          <a:p>
            <a:endParaRPr lang="ru-RU" altLang="en-US"/>
          </a:p>
        </p:txBody>
      </p:sp>
      <p:sp>
        <p:nvSpPr>
          <p:cNvPr id="6" name="Номер слайда 5"/>
          <p:cNvSpPr>
            <a:spLocks noGrp="1"/>
          </p:cNvSpPr>
          <p:nvPr>
            <p:ph type="sldNum" sz="quarter" idx="12"/>
          </p:nvPr>
        </p:nvSpPr>
        <p:spPr/>
        <p:txBody>
          <a:bodyPr/>
          <a:lstStyle>
            <a:lvl1pPr>
              <a:defRPr/>
            </a:lvl1pPr>
          </a:lstStyle>
          <a:p>
            <a:fld id="{52D79DAC-6A1E-446E-BC5D-7527416C9E18}" type="slidenum">
              <a:rPr lang="ru-RU" altLang="en-US"/>
              <a:pPr/>
              <a:t>‹#›</a:t>
            </a:fld>
            <a:endParaRPr lang="ru-RU"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Прямоугольник 31"/>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Прямоугольник 38"/>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6" name="Прямоугольник 39"/>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7" name="Прямоугольник 40"/>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0" name="Прямоугольник 41"/>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Прямоугольник 55"/>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Прямоугольник 64"/>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Прямоугольник 65"/>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4" name="Прямоугольник 66"/>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ru-RU" smtClean="0"/>
              <a:t>Образец заголовка</a:t>
            </a:r>
            <a:endParaRPr lang="en-US"/>
          </a:p>
        </p:txBody>
      </p:sp>
      <p:sp>
        <p:nvSpPr>
          <p:cNvPr id="9" name="Подзаголовок 8"/>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5" name="Дата 27"/>
          <p:cNvSpPr>
            <a:spLocks noGrp="1"/>
          </p:cNvSpPr>
          <p:nvPr>
            <p:ph type="dt" sz="half" idx="10"/>
          </p:nvPr>
        </p:nvSpPr>
        <p:spPr>
          <a:xfrm>
            <a:off x="6477000" y="6416675"/>
            <a:ext cx="2133600" cy="365125"/>
          </a:xfrm>
        </p:spPr>
        <p:txBody>
          <a:bodyPr/>
          <a:lstStyle>
            <a:lvl1pPr>
              <a:defRPr/>
            </a:lvl1pPr>
            <a:extLst/>
          </a:lstStyle>
          <a:p>
            <a:pPr>
              <a:defRPr/>
            </a:pPr>
            <a:endParaRPr lang="ru-RU"/>
          </a:p>
        </p:txBody>
      </p:sp>
      <p:sp>
        <p:nvSpPr>
          <p:cNvPr id="16" name="Нижний колонтитул 16"/>
          <p:cNvSpPr>
            <a:spLocks noGrp="1"/>
          </p:cNvSpPr>
          <p:nvPr>
            <p:ph type="ftr" sz="quarter" idx="11"/>
          </p:nvPr>
        </p:nvSpPr>
        <p:spPr>
          <a:xfrm>
            <a:off x="914400" y="6416675"/>
            <a:ext cx="5562600" cy="365125"/>
          </a:xfrm>
        </p:spPr>
        <p:txBody>
          <a:bodyPr/>
          <a:lstStyle>
            <a:lvl1pPr>
              <a:defRPr/>
            </a:lvl1pPr>
            <a:extLst/>
          </a:lstStyle>
          <a:p>
            <a:pPr>
              <a:defRPr/>
            </a:pPr>
            <a:endParaRPr lang="ru-RU"/>
          </a:p>
        </p:txBody>
      </p:sp>
      <p:sp>
        <p:nvSpPr>
          <p:cNvPr id="17" name="Номер слайда 28"/>
          <p:cNvSpPr>
            <a:spLocks noGrp="1"/>
          </p:cNvSpPr>
          <p:nvPr>
            <p:ph type="sldNum" sz="quarter" idx="12"/>
          </p:nvPr>
        </p:nvSpPr>
        <p:spPr>
          <a:xfrm>
            <a:off x="8610600" y="6416675"/>
            <a:ext cx="457200" cy="365125"/>
          </a:xfrm>
        </p:spPr>
        <p:txBody>
          <a:bodyPr/>
          <a:lstStyle>
            <a:lvl1pPr>
              <a:defRPr/>
            </a:lvl1pPr>
            <a:extLst/>
          </a:lstStyle>
          <a:p>
            <a:pPr>
              <a:defRPr/>
            </a:pPr>
            <a:fld id="{96F90045-40F5-4608-9EFE-D3514F3A0356}" type="slidenum">
              <a:rPr lang="ru-RU" altLang="ru-RU"/>
              <a:pPr>
                <a:defRPr/>
              </a:pPr>
              <a:t>‹#›</a:t>
            </a:fld>
            <a:endParaRPr lang="ru-RU" alt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Прямоугольник 6"/>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Прямоугольник 7"/>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Прямоугольник 8"/>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7" name="Прямоугольник 9"/>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Прямоугольник 10"/>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Прямоугольник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Прямоугольник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Прямоугольник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2" name="Прямоугольник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Полилиния 13"/>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14" name="Полилиния 14"/>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15" name="Полилиния 12"/>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5" name="Полилиния 24"/>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6" name="Полилиния 25"/>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28" name="Прямоугольник 6"/>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9" name="Прямоугольник 7"/>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0" name="Прямоугольник 8"/>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1" name="Прямоугольник 9"/>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2" name="Прямоугольник 10"/>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3" name="Прямоугольник 11"/>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Текст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ru-RU" smtClean="0"/>
              <a:t>Образец заголовка</a:t>
            </a:r>
            <a:endParaRPr lang="en-US"/>
          </a:p>
        </p:txBody>
      </p:sp>
      <p:sp>
        <p:nvSpPr>
          <p:cNvPr id="34" name="Дата 3"/>
          <p:cNvSpPr>
            <a:spLocks noGrp="1"/>
          </p:cNvSpPr>
          <p:nvPr>
            <p:ph type="dt" sz="half" idx="10"/>
          </p:nvPr>
        </p:nvSpPr>
        <p:spPr>
          <a:xfrm>
            <a:off x="6477000" y="6416675"/>
            <a:ext cx="2133600" cy="365125"/>
          </a:xfrm>
        </p:spPr>
        <p:txBody>
          <a:bodyPr/>
          <a:lstStyle>
            <a:lvl1pPr>
              <a:defRPr/>
            </a:lvl1pPr>
            <a:extLst/>
          </a:lstStyle>
          <a:p>
            <a:pPr>
              <a:defRPr/>
            </a:pPr>
            <a:endParaRPr lang="ru-RU"/>
          </a:p>
        </p:txBody>
      </p:sp>
      <p:sp>
        <p:nvSpPr>
          <p:cNvPr id="35" name="Нижний колонтитул 4"/>
          <p:cNvSpPr>
            <a:spLocks noGrp="1"/>
          </p:cNvSpPr>
          <p:nvPr>
            <p:ph type="ftr" sz="quarter" idx="11"/>
          </p:nvPr>
        </p:nvSpPr>
        <p:spPr>
          <a:xfrm>
            <a:off x="914400" y="6416675"/>
            <a:ext cx="5562600" cy="365125"/>
          </a:xfrm>
        </p:spPr>
        <p:txBody>
          <a:bodyPr/>
          <a:lstStyle>
            <a:lvl1pPr>
              <a:defRPr/>
            </a:lvl1pPr>
            <a:extLst/>
          </a:lstStyle>
          <a:p>
            <a:pPr>
              <a:defRPr/>
            </a:pPr>
            <a:endParaRPr lang="ru-RU"/>
          </a:p>
        </p:txBody>
      </p:sp>
      <p:sp>
        <p:nvSpPr>
          <p:cNvPr id="36" name="Номер слайда 5"/>
          <p:cNvSpPr>
            <a:spLocks noGrp="1"/>
          </p:cNvSpPr>
          <p:nvPr>
            <p:ph type="sldNum" sz="quarter" idx="12"/>
          </p:nvPr>
        </p:nvSpPr>
        <p:spPr>
          <a:xfrm>
            <a:off x="8610600" y="6416675"/>
            <a:ext cx="457200" cy="365125"/>
          </a:xfrm>
        </p:spPr>
        <p:txBody>
          <a:bodyPr/>
          <a:lstStyle>
            <a:lvl1pPr>
              <a:defRPr/>
            </a:lvl1pPr>
            <a:extLst/>
          </a:lstStyle>
          <a:p>
            <a:pPr>
              <a:defRPr/>
            </a:pPr>
            <a:fld id="{4FEA5D14-2E2C-4C29-9C77-37A830575279}" type="slidenum">
              <a:rPr lang="ru-RU" altLang="ru-RU"/>
              <a:pPr>
                <a:defRPr/>
              </a:pPr>
              <a:t>‹#›</a:t>
            </a:fld>
            <a:endParaRPr lang="ru-RU" alt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a:xfrm>
            <a:off x="6477000" y="6416675"/>
            <a:ext cx="2133600" cy="365125"/>
          </a:xfrm>
        </p:spPr>
        <p:txBody>
          <a:bodyPr/>
          <a:lstStyle>
            <a:lvl1pPr>
              <a:defRPr/>
            </a:lvl1pPr>
            <a:extLst/>
          </a:lstStyle>
          <a:p>
            <a:pPr>
              <a:defRPr/>
            </a:pPr>
            <a:endParaRPr lang="ru-RU"/>
          </a:p>
        </p:txBody>
      </p:sp>
      <p:sp>
        <p:nvSpPr>
          <p:cNvPr id="6" name="Нижний колонтитул 5"/>
          <p:cNvSpPr>
            <a:spLocks noGrp="1"/>
          </p:cNvSpPr>
          <p:nvPr>
            <p:ph type="ftr" sz="quarter" idx="11"/>
          </p:nvPr>
        </p:nvSpPr>
        <p:spPr>
          <a:xfrm>
            <a:off x="914400" y="6416675"/>
            <a:ext cx="5562600" cy="365125"/>
          </a:xfrm>
        </p:spPr>
        <p:txBody>
          <a:bodyPr/>
          <a:lstStyle>
            <a:lvl1pPr>
              <a:defRPr/>
            </a:lvl1pPr>
            <a:extLst/>
          </a:lstStyle>
          <a:p>
            <a:pPr>
              <a:defRPr/>
            </a:pPr>
            <a:endParaRPr lang="ru-RU"/>
          </a:p>
        </p:txBody>
      </p:sp>
      <p:sp>
        <p:nvSpPr>
          <p:cNvPr id="7" name="Номер слайда 6"/>
          <p:cNvSpPr>
            <a:spLocks noGrp="1"/>
          </p:cNvSpPr>
          <p:nvPr>
            <p:ph type="sldNum" sz="quarter" idx="12"/>
          </p:nvPr>
        </p:nvSpPr>
        <p:spPr>
          <a:xfrm>
            <a:off x="8610600" y="6416675"/>
            <a:ext cx="457200" cy="365125"/>
          </a:xfrm>
        </p:spPr>
        <p:txBody>
          <a:bodyPr/>
          <a:lstStyle>
            <a:lvl1pPr>
              <a:defRPr/>
            </a:lvl1pPr>
            <a:extLst/>
          </a:lstStyle>
          <a:p>
            <a:pPr>
              <a:defRPr/>
            </a:pPr>
            <a:fld id="{6CAA0EBA-358A-4D46-9D72-CC902D66E9CB}" type="slidenum">
              <a:rPr lang="ru-RU" altLang="ru-RU"/>
              <a:pPr>
                <a:defRPr/>
              </a:pPr>
              <a:t>‹#›</a:t>
            </a:fld>
            <a:endParaRPr lang="ru-RU" alt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Прямоугольник 24"/>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Прямоугольник 15"/>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9" name="Прямоугольник 16"/>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Прямоугольник 17"/>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1" name="Прямоугольник 18"/>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Прямоугольник 19"/>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3" name="Прямоугольник 20"/>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Прямоугольник 21"/>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5" name="Прямоугольник 28"/>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6" name="Прямоугольник 29"/>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 name="Заголовок 1"/>
          <p:cNvSpPr>
            <a:spLocks noGrp="1"/>
          </p:cNvSpPr>
          <p:nvPr>
            <p:ph type="title"/>
          </p:nvPr>
        </p:nvSpPr>
        <p:spPr>
          <a:xfrm>
            <a:off x="504824" y="512064"/>
            <a:ext cx="7772400" cy="914400"/>
          </a:xfrm>
        </p:spPr>
        <p:txBody>
          <a:bodyPr/>
          <a:lstStyle>
            <a:lvl1pPr>
              <a:defRPr sz="4000"/>
            </a:lvl1pPr>
            <a:extLst/>
          </a:lstStyle>
          <a:p>
            <a:r>
              <a:rPr lang="ru-RU" smtClean="0"/>
              <a:t>Образец заголовка</a:t>
            </a:r>
            <a:endParaRPr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7" name="Дата 6"/>
          <p:cNvSpPr>
            <a:spLocks noGrp="1"/>
          </p:cNvSpPr>
          <p:nvPr>
            <p:ph type="dt" sz="half" idx="10"/>
          </p:nvPr>
        </p:nvSpPr>
        <p:spPr>
          <a:xfrm>
            <a:off x="6477000" y="6416675"/>
            <a:ext cx="2133600" cy="365125"/>
          </a:xfrm>
        </p:spPr>
        <p:txBody>
          <a:bodyPr/>
          <a:lstStyle>
            <a:lvl1pPr>
              <a:defRPr/>
            </a:lvl1pPr>
            <a:extLst/>
          </a:lstStyle>
          <a:p>
            <a:pPr>
              <a:defRPr/>
            </a:pPr>
            <a:endParaRPr lang="ru-RU"/>
          </a:p>
        </p:txBody>
      </p:sp>
      <p:sp>
        <p:nvSpPr>
          <p:cNvPr id="18" name="Нижний колонтитул 7"/>
          <p:cNvSpPr>
            <a:spLocks noGrp="1"/>
          </p:cNvSpPr>
          <p:nvPr>
            <p:ph type="ftr" sz="quarter" idx="11"/>
          </p:nvPr>
        </p:nvSpPr>
        <p:spPr>
          <a:xfrm>
            <a:off x="914400" y="6416675"/>
            <a:ext cx="5562600" cy="365125"/>
          </a:xfrm>
        </p:spPr>
        <p:txBody>
          <a:bodyPr/>
          <a:lstStyle>
            <a:lvl1pPr>
              <a:defRPr/>
            </a:lvl1pPr>
            <a:extLst/>
          </a:lstStyle>
          <a:p>
            <a:pPr>
              <a:defRPr/>
            </a:pPr>
            <a:endParaRPr lang="ru-RU"/>
          </a:p>
        </p:txBody>
      </p:sp>
      <p:sp>
        <p:nvSpPr>
          <p:cNvPr id="19" name="Номер слайда 8"/>
          <p:cNvSpPr>
            <a:spLocks noGrp="1"/>
          </p:cNvSpPr>
          <p:nvPr>
            <p:ph type="sldNum" sz="quarter" idx="12"/>
          </p:nvPr>
        </p:nvSpPr>
        <p:spPr>
          <a:xfrm>
            <a:off x="8610600" y="6416675"/>
            <a:ext cx="457200" cy="365125"/>
          </a:xfrm>
        </p:spPr>
        <p:txBody>
          <a:bodyPr/>
          <a:lstStyle>
            <a:lvl1pPr>
              <a:defRPr/>
            </a:lvl1pPr>
            <a:extLst/>
          </a:lstStyle>
          <a:p>
            <a:pPr>
              <a:defRPr/>
            </a:pPr>
            <a:fld id="{3D6ED7E6-106B-4EE6-B0C8-A0369508990F}" type="slidenum">
              <a:rPr lang="ru-RU" altLang="ru-RU"/>
              <a:pPr>
                <a:defRPr/>
              </a:pPr>
              <a:t>‹#›</a:t>
            </a:fld>
            <a:endParaRPr lang="ru-RU" alt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6477000" y="6416675"/>
            <a:ext cx="2133600" cy="365125"/>
          </a:xfrm>
        </p:spPr>
        <p:txBody>
          <a:bodyPr/>
          <a:lstStyle>
            <a:lvl1pPr>
              <a:defRPr/>
            </a:lvl1pPr>
            <a:extLst/>
          </a:lstStyle>
          <a:p>
            <a:pPr>
              <a:defRPr/>
            </a:pPr>
            <a:endParaRPr lang="ru-RU"/>
          </a:p>
        </p:txBody>
      </p:sp>
      <p:sp>
        <p:nvSpPr>
          <p:cNvPr id="3" name="Нижний колонтитул 2"/>
          <p:cNvSpPr>
            <a:spLocks noGrp="1"/>
          </p:cNvSpPr>
          <p:nvPr>
            <p:ph type="ftr" sz="quarter" idx="11"/>
          </p:nvPr>
        </p:nvSpPr>
        <p:spPr>
          <a:xfrm>
            <a:off x="914400" y="6416675"/>
            <a:ext cx="5562600" cy="365125"/>
          </a:xfrm>
        </p:spPr>
        <p:txBody>
          <a:bodyPr/>
          <a:lstStyle>
            <a:lvl1pPr>
              <a:defRPr/>
            </a:lvl1pPr>
            <a:extLst/>
          </a:lstStyle>
          <a:p>
            <a:pPr>
              <a:defRPr/>
            </a:pPr>
            <a:endParaRPr lang="ru-RU"/>
          </a:p>
        </p:txBody>
      </p:sp>
      <p:sp>
        <p:nvSpPr>
          <p:cNvPr id="4" name="Номер слайда 3"/>
          <p:cNvSpPr>
            <a:spLocks noGrp="1"/>
          </p:cNvSpPr>
          <p:nvPr>
            <p:ph type="sldNum" sz="quarter" idx="12"/>
          </p:nvPr>
        </p:nvSpPr>
        <p:spPr>
          <a:xfrm>
            <a:off x="8610600" y="6416675"/>
            <a:ext cx="457200" cy="365125"/>
          </a:xfrm>
        </p:spPr>
        <p:txBody>
          <a:bodyPr/>
          <a:lstStyle>
            <a:lvl1pPr>
              <a:defRPr/>
            </a:lvl1pPr>
            <a:extLst/>
          </a:lstStyle>
          <a:p>
            <a:pPr>
              <a:defRPr/>
            </a:pPr>
            <a:fld id="{7C73EEA0-856B-4745-9D7C-99ABA7EA4809}" type="slidenum">
              <a:rPr lang="ru-RU" altLang="ru-RU"/>
              <a:pPr>
                <a:defRPr/>
              </a:pPr>
              <a:t>‹#›</a:t>
            </a:fld>
            <a:endParaRPr lang="ru-RU" alt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оугольник 6"/>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6" name="Прямоугольник 7"/>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7" name="Прямоугольник 8"/>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8" name="Прямоугольник 9"/>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9" name="Прямоугольник 10"/>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0" name="Прямоугольник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1" name="Прямоугольник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2" name="Прямоугольник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13" name="Прямоугольник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14" name="Прямоугольник 7"/>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Прямая соединительная линия 8"/>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6" name="Группа 9"/>
          <p:cNvGrpSpPr>
            <a:grpSpLocks/>
          </p:cNvGrpSpPr>
          <p:nvPr/>
        </p:nvGrpSpPr>
        <p:grpSpPr bwMode="auto">
          <a:xfrm rot="5400000">
            <a:off x="8515351" y="1219200"/>
            <a:ext cx="131762" cy="128587"/>
            <a:chOff x="6668087" y="1297746"/>
            <a:chExt cx="161840" cy="156602"/>
          </a:xfrm>
        </p:grpSpPr>
        <p:cxnSp>
          <p:nvCxnSpPr>
            <p:cNvPr id="17" name="Прямая соединительная линия 14"/>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Прямая соединительная линия 15"/>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9" name="Прямая соединительная линия 16"/>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20" name="Группа 13"/>
          <p:cNvGrpSpPr>
            <a:grpSpLocks/>
          </p:cNvGrpSpPr>
          <p:nvPr/>
        </p:nvGrpSpPr>
        <p:grpSpPr bwMode="auto">
          <a:xfrm rot="5400000">
            <a:off x="8667751" y="1371600"/>
            <a:ext cx="131762" cy="128587"/>
            <a:chOff x="6668087" y="1297746"/>
            <a:chExt cx="161840" cy="156602"/>
          </a:xfrm>
        </p:grpSpPr>
        <p:cxnSp>
          <p:nvCxnSpPr>
            <p:cNvPr id="21" name="Прямая соединительная линия 10"/>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2" name="Прямая соединительная линия 11"/>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3" name="Прямая соединительная линия 12"/>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24" name="Группа 17"/>
          <p:cNvGrpSpPr>
            <a:grpSpLocks/>
          </p:cNvGrpSpPr>
          <p:nvPr/>
        </p:nvGrpSpPr>
        <p:grpSpPr bwMode="auto">
          <a:xfrm rot="5400000">
            <a:off x="8320087" y="1474788"/>
            <a:ext cx="131763" cy="128588"/>
            <a:chOff x="6668087" y="1297746"/>
            <a:chExt cx="161840" cy="156602"/>
          </a:xfrm>
        </p:grpSpPr>
        <p:cxnSp>
          <p:nvCxnSpPr>
            <p:cNvPr id="25" name="Прямая соединительная линия 18"/>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6" name="Прямая соединительная линия 19"/>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7" name="Прямая соединительная линия 20"/>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lang="ru-RU" smtClean="0"/>
              <a:t>Образец заголовка</a:t>
            </a:r>
            <a:endParaRPr lang="en-US"/>
          </a:p>
        </p:txBody>
      </p:sp>
      <p:sp>
        <p:nvSpPr>
          <p:cNvPr id="3" name="Рисунок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ru-RU" noProof="0" smtClean="0"/>
              <a:t>Вставка рисунка</a:t>
            </a:r>
            <a:endParaRPr lang="en-US" noProof="0"/>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28" name="Дата 4"/>
          <p:cNvSpPr>
            <a:spLocks noGrp="1"/>
          </p:cNvSpPr>
          <p:nvPr>
            <p:ph type="dt" sz="half" idx="10"/>
          </p:nvPr>
        </p:nvSpPr>
        <p:spPr/>
        <p:txBody>
          <a:bodyPr/>
          <a:lstStyle>
            <a:lvl1pPr>
              <a:defRPr/>
            </a:lvl1pPr>
            <a:extLst/>
          </a:lstStyle>
          <a:p>
            <a:pPr>
              <a:defRPr/>
            </a:pPr>
            <a:endParaRPr lang="ru-RU"/>
          </a:p>
        </p:txBody>
      </p:sp>
      <p:sp>
        <p:nvSpPr>
          <p:cNvPr id="29" name="Нижний колонтитул 5"/>
          <p:cNvSpPr>
            <a:spLocks noGrp="1"/>
          </p:cNvSpPr>
          <p:nvPr>
            <p:ph type="ftr" sz="quarter" idx="11"/>
          </p:nvPr>
        </p:nvSpPr>
        <p:spPr/>
        <p:txBody>
          <a:bodyPr/>
          <a:lstStyle>
            <a:lvl1pPr>
              <a:defRPr/>
            </a:lvl1pPr>
            <a:extLst/>
          </a:lstStyle>
          <a:p>
            <a:pPr>
              <a:defRPr/>
            </a:pPr>
            <a:endParaRPr lang="ru-RU"/>
          </a:p>
        </p:txBody>
      </p:sp>
      <p:sp>
        <p:nvSpPr>
          <p:cNvPr id="30" name="Номер слайда 6"/>
          <p:cNvSpPr>
            <a:spLocks noGrp="1"/>
          </p:cNvSpPr>
          <p:nvPr>
            <p:ph type="sldNum" sz="quarter" idx="12"/>
          </p:nvPr>
        </p:nvSpPr>
        <p:spPr/>
        <p:txBody>
          <a:bodyPr/>
          <a:lstStyle>
            <a:lvl1pPr>
              <a:defRPr/>
            </a:lvl1pPr>
            <a:extLst/>
          </a:lstStyle>
          <a:p>
            <a:pPr>
              <a:defRPr/>
            </a:pPr>
            <a:fld id="{87D30941-693B-463C-B7DD-437C8DFF73C7}" type="slidenum">
              <a:rPr lang="ru-RU" altLang="ru-RU"/>
              <a:pPr>
                <a:defRPr/>
              </a:pPr>
              <a:t>‹#›</a:t>
            </a:fld>
            <a:endParaRPr lang="ru-RU" alt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Содержимое 2"/>
          <p:cNvSpPr>
            <a:spLocks noGrp="1"/>
          </p:cNvSpPr>
          <p:nvPr>
            <p:ph idx="1"/>
          </p:nvPr>
        </p:nvSpPr>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Дата 3"/>
          <p:cNvSpPr>
            <a:spLocks noGrp="1"/>
          </p:cNvSpPr>
          <p:nvPr>
            <p:ph type="dt" sz="half" idx="10"/>
          </p:nvPr>
        </p:nvSpPr>
        <p:spPr/>
        <p:txBody>
          <a:bodyPr/>
          <a:lstStyle>
            <a:lvl1pPr>
              <a:defRPr/>
            </a:lvl1pPr>
          </a:lstStyle>
          <a:p>
            <a:fld id="{EA55E5CE-5D97-4927-98E5-3F627752A516}" type="datetimeFigureOut">
              <a:rPr lang="ru-RU"/>
              <a:pPr/>
              <a:t>02.03.2020</a:t>
            </a:fld>
            <a:endParaRPr lang="ru-RU" altLang="en-US"/>
          </a:p>
        </p:txBody>
      </p:sp>
      <p:sp>
        <p:nvSpPr>
          <p:cNvPr id="5" name="Нижний колонтитул 4"/>
          <p:cNvSpPr>
            <a:spLocks noGrp="1"/>
          </p:cNvSpPr>
          <p:nvPr>
            <p:ph type="ftr" sz="quarter" idx="11"/>
          </p:nvPr>
        </p:nvSpPr>
        <p:spPr/>
        <p:txBody>
          <a:bodyPr/>
          <a:lstStyle>
            <a:lvl1pPr>
              <a:defRPr/>
            </a:lvl1pPr>
          </a:lstStyle>
          <a:p>
            <a:endParaRPr lang="ru-RU" altLang="en-US"/>
          </a:p>
        </p:txBody>
      </p:sp>
      <p:sp>
        <p:nvSpPr>
          <p:cNvPr id="6" name="Номер слайда 5"/>
          <p:cNvSpPr>
            <a:spLocks noGrp="1"/>
          </p:cNvSpPr>
          <p:nvPr>
            <p:ph type="sldNum" sz="quarter" idx="12"/>
          </p:nvPr>
        </p:nvSpPr>
        <p:spPr/>
        <p:txBody>
          <a:bodyPr/>
          <a:lstStyle>
            <a:lvl1pPr>
              <a:defRPr/>
            </a:lvl1pPr>
          </a:lstStyle>
          <a:p>
            <a:fld id="{5106E1B8-ADEE-4C66-A488-9B23D9224957}" type="slidenum">
              <a:rPr lang="ru-RU" altLang="en-US"/>
              <a:pPr/>
              <a:t>‹#›</a:t>
            </a:fld>
            <a:endParaRPr lang="ru-RU"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lstStyle>
            <a:lvl1pPr algn="l">
              <a:defRPr sz="4000" b="1" cap="all"/>
            </a:lvl1pPr>
          </a:lstStyle>
          <a:p>
            <a:r>
              <a:rPr lang="en-US"/>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Образец текста</a:t>
            </a:r>
          </a:p>
        </p:txBody>
      </p:sp>
      <p:sp>
        <p:nvSpPr>
          <p:cNvPr id="4" name="Дата 3"/>
          <p:cNvSpPr>
            <a:spLocks noGrp="1"/>
          </p:cNvSpPr>
          <p:nvPr>
            <p:ph type="dt" sz="half" idx="10"/>
          </p:nvPr>
        </p:nvSpPr>
        <p:spPr/>
        <p:txBody>
          <a:bodyPr/>
          <a:lstStyle>
            <a:lvl1pPr>
              <a:defRPr/>
            </a:lvl1pPr>
          </a:lstStyle>
          <a:p>
            <a:fld id="{99F86051-9681-4245-81E3-352EE88125F0}" type="datetimeFigureOut">
              <a:rPr lang="ru-RU"/>
              <a:pPr/>
              <a:t>02.03.2020</a:t>
            </a:fld>
            <a:endParaRPr lang="ru-RU" altLang="en-US"/>
          </a:p>
        </p:txBody>
      </p:sp>
      <p:sp>
        <p:nvSpPr>
          <p:cNvPr id="5" name="Нижний колонтитул 4"/>
          <p:cNvSpPr>
            <a:spLocks noGrp="1"/>
          </p:cNvSpPr>
          <p:nvPr>
            <p:ph type="ftr" sz="quarter" idx="11"/>
          </p:nvPr>
        </p:nvSpPr>
        <p:spPr/>
        <p:txBody>
          <a:bodyPr/>
          <a:lstStyle>
            <a:lvl1pPr>
              <a:defRPr/>
            </a:lvl1pPr>
          </a:lstStyle>
          <a:p>
            <a:endParaRPr lang="ru-RU" altLang="en-US"/>
          </a:p>
        </p:txBody>
      </p:sp>
      <p:sp>
        <p:nvSpPr>
          <p:cNvPr id="6" name="Номер слайда 5"/>
          <p:cNvSpPr>
            <a:spLocks noGrp="1"/>
          </p:cNvSpPr>
          <p:nvPr>
            <p:ph type="sldNum" sz="quarter" idx="12"/>
          </p:nvPr>
        </p:nvSpPr>
        <p:spPr/>
        <p:txBody>
          <a:bodyPr/>
          <a:lstStyle>
            <a:lvl1pPr>
              <a:defRPr/>
            </a:lvl1pPr>
          </a:lstStyle>
          <a:p>
            <a:fld id="{DC97EBD9-309B-483B-ACE9-BABD9374936E}" type="slidenum">
              <a:rPr lang="ru-RU" altLang="en-US"/>
              <a:pPr/>
              <a:t>‹#›</a:t>
            </a:fld>
            <a:endParaRPr lang="ru-RU"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Дата 4"/>
          <p:cNvSpPr>
            <a:spLocks noGrp="1"/>
          </p:cNvSpPr>
          <p:nvPr>
            <p:ph type="dt" sz="half" idx="10"/>
          </p:nvPr>
        </p:nvSpPr>
        <p:spPr/>
        <p:txBody>
          <a:bodyPr/>
          <a:lstStyle>
            <a:lvl1pPr>
              <a:defRPr/>
            </a:lvl1pPr>
          </a:lstStyle>
          <a:p>
            <a:fld id="{B520A9BA-0905-4AF8-85FF-61A29EEAAEAE}" type="datetimeFigureOut">
              <a:rPr lang="ru-RU"/>
              <a:pPr/>
              <a:t>02.03.2020</a:t>
            </a:fld>
            <a:endParaRPr lang="ru-RU" altLang="en-US"/>
          </a:p>
        </p:txBody>
      </p:sp>
      <p:sp>
        <p:nvSpPr>
          <p:cNvPr id="6" name="Нижний колонтитул 5"/>
          <p:cNvSpPr>
            <a:spLocks noGrp="1"/>
          </p:cNvSpPr>
          <p:nvPr>
            <p:ph type="ftr" sz="quarter" idx="11"/>
          </p:nvPr>
        </p:nvSpPr>
        <p:spPr/>
        <p:txBody>
          <a:bodyPr/>
          <a:lstStyle>
            <a:lvl1pPr>
              <a:defRPr/>
            </a:lvl1pPr>
          </a:lstStyle>
          <a:p>
            <a:endParaRPr lang="ru-RU" altLang="en-US"/>
          </a:p>
        </p:txBody>
      </p:sp>
      <p:sp>
        <p:nvSpPr>
          <p:cNvPr id="7" name="Номер слайда 6"/>
          <p:cNvSpPr>
            <a:spLocks noGrp="1"/>
          </p:cNvSpPr>
          <p:nvPr>
            <p:ph type="sldNum" sz="quarter" idx="12"/>
          </p:nvPr>
        </p:nvSpPr>
        <p:spPr/>
        <p:txBody>
          <a:bodyPr/>
          <a:lstStyle>
            <a:lvl1pPr>
              <a:defRPr/>
            </a:lvl1pPr>
          </a:lstStyle>
          <a:p>
            <a:fld id="{8D13A274-8B22-491F-B2D8-79D95C7BC0AC}" type="slidenum">
              <a:rPr lang="ru-RU" altLang="en-US"/>
              <a:pPr/>
              <a:t>‹#›</a:t>
            </a:fld>
            <a:endParaRPr lang="ru-RU"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en-US"/>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7" name="Дата 6"/>
          <p:cNvSpPr>
            <a:spLocks noGrp="1"/>
          </p:cNvSpPr>
          <p:nvPr>
            <p:ph type="dt" sz="half" idx="10"/>
          </p:nvPr>
        </p:nvSpPr>
        <p:spPr/>
        <p:txBody>
          <a:bodyPr/>
          <a:lstStyle>
            <a:lvl1pPr>
              <a:defRPr/>
            </a:lvl1pPr>
          </a:lstStyle>
          <a:p>
            <a:fld id="{0ED70F84-9C04-4CF6-A19C-E0E7E50FF725}" type="datetimeFigureOut">
              <a:rPr lang="ru-RU"/>
              <a:pPr/>
              <a:t>02.03.2020</a:t>
            </a:fld>
            <a:endParaRPr lang="ru-RU" altLang="en-US"/>
          </a:p>
        </p:txBody>
      </p:sp>
      <p:sp>
        <p:nvSpPr>
          <p:cNvPr id="8" name="Нижний колонтитул 7"/>
          <p:cNvSpPr>
            <a:spLocks noGrp="1"/>
          </p:cNvSpPr>
          <p:nvPr>
            <p:ph type="ftr" sz="quarter" idx="11"/>
          </p:nvPr>
        </p:nvSpPr>
        <p:spPr/>
        <p:txBody>
          <a:bodyPr/>
          <a:lstStyle>
            <a:lvl1pPr>
              <a:defRPr/>
            </a:lvl1pPr>
          </a:lstStyle>
          <a:p>
            <a:endParaRPr lang="ru-RU" altLang="en-US"/>
          </a:p>
        </p:txBody>
      </p:sp>
      <p:sp>
        <p:nvSpPr>
          <p:cNvPr id="9" name="Номер слайда 8"/>
          <p:cNvSpPr>
            <a:spLocks noGrp="1"/>
          </p:cNvSpPr>
          <p:nvPr>
            <p:ph type="sldNum" sz="quarter" idx="12"/>
          </p:nvPr>
        </p:nvSpPr>
        <p:spPr/>
        <p:txBody>
          <a:bodyPr/>
          <a:lstStyle>
            <a:lvl1pPr>
              <a:defRPr/>
            </a:lvl1pPr>
          </a:lstStyle>
          <a:p>
            <a:fld id="{4AEB4F20-5B57-49DA-A9DB-2F60A50BF4D5}" type="slidenum">
              <a:rPr lang="ru-RU" altLang="en-US"/>
              <a:pPr/>
              <a:t>‹#›</a:t>
            </a:fld>
            <a:endParaRPr lang="ru-RU"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Дата 2"/>
          <p:cNvSpPr>
            <a:spLocks noGrp="1"/>
          </p:cNvSpPr>
          <p:nvPr>
            <p:ph type="dt" sz="half" idx="10"/>
          </p:nvPr>
        </p:nvSpPr>
        <p:spPr/>
        <p:txBody>
          <a:bodyPr/>
          <a:lstStyle>
            <a:lvl1pPr>
              <a:defRPr/>
            </a:lvl1pPr>
          </a:lstStyle>
          <a:p>
            <a:fld id="{FCA9755C-BCF7-4E70-B10E-D152E35C134B}" type="datetimeFigureOut">
              <a:rPr lang="ru-RU"/>
              <a:pPr/>
              <a:t>02.03.2020</a:t>
            </a:fld>
            <a:endParaRPr lang="ru-RU" altLang="en-US"/>
          </a:p>
        </p:txBody>
      </p:sp>
      <p:sp>
        <p:nvSpPr>
          <p:cNvPr id="4" name="Нижний колонтитул 3"/>
          <p:cNvSpPr>
            <a:spLocks noGrp="1"/>
          </p:cNvSpPr>
          <p:nvPr>
            <p:ph type="ftr" sz="quarter" idx="11"/>
          </p:nvPr>
        </p:nvSpPr>
        <p:spPr/>
        <p:txBody>
          <a:bodyPr/>
          <a:lstStyle>
            <a:lvl1pPr>
              <a:defRPr/>
            </a:lvl1pPr>
          </a:lstStyle>
          <a:p>
            <a:endParaRPr lang="ru-RU" altLang="en-US"/>
          </a:p>
        </p:txBody>
      </p:sp>
      <p:sp>
        <p:nvSpPr>
          <p:cNvPr id="5" name="Номер слайда 4"/>
          <p:cNvSpPr>
            <a:spLocks noGrp="1"/>
          </p:cNvSpPr>
          <p:nvPr>
            <p:ph type="sldNum" sz="quarter" idx="12"/>
          </p:nvPr>
        </p:nvSpPr>
        <p:spPr/>
        <p:txBody>
          <a:bodyPr/>
          <a:lstStyle>
            <a:lvl1pPr>
              <a:defRPr/>
            </a:lvl1pPr>
          </a:lstStyle>
          <a:p>
            <a:fld id="{E75B25B9-1847-4946-9A26-370272D029A3}" type="slidenum">
              <a:rPr lang="ru-RU" altLang="en-US"/>
              <a:pPr/>
              <a:t>‹#›</a:t>
            </a:fld>
            <a:endParaRPr lang="ru-RU"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B89B1D7D-5699-4680-848E-7124C42A107C}" type="datetimeFigureOut">
              <a:rPr lang="ru-RU"/>
              <a:pPr/>
              <a:t>02.03.2020</a:t>
            </a:fld>
            <a:endParaRPr lang="ru-RU" altLang="en-US"/>
          </a:p>
        </p:txBody>
      </p:sp>
      <p:sp>
        <p:nvSpPr>
          <p:cNvPr id="3" name="Нижний колонтитул 2"/>
          <p:cNvSpPr>
            <a:spLocks noGrp="1"/>
          </p:cNvSpPr>
          <p:nvPr>
            <p:ph type="ftr" sz="quarter" idx="11"/>
          </p:nvPr>
        </p:nvSpPr>
        <p:spPr/>
        <p:txBody>
          <a:bodyPr/>
          <a:lstStyle>
            <a:lvl1pPr>
              <a:defRPr/>
            </a:lvl1pPr>
          </a:lstStyle>
          <a:p>
            <a:endParaRPr lang="ru-RU" altLang="en-US"/>
          </a:p>
        </p:txBody>
      </p:sp>
      <p:sp>
        <p:nvSpPr>
          <p:cNvPr id="4" name="Номер слайда 3"/>
          <p:cNvSpPr>
            <a:spLocks noGrp="1"/>
          </p:cNvSpPr>
          <p:nvPr>
            <p:ph type="sldNum" sz="quarter" idx="12"/>
          </p:nvPr>
        </p:nvSpPr>
        <p:spPr/>
        <p:txBody>
          <a:bodyPr/>
          <a:lstStyle>
            <a:lvl1pPr>
              <a:defRPr/>
            </a:lvl1pPr>
          </a:lstStyle>
          <a:p>
            <a:fld id="{1B00615F-0197-4B8E-BF7A-A4246763C03D}" type="slidenum">
              <a:rPr lang="ru-RU" altLang="en-US"/>
              <a:pPr/>
              <a:t>‹#›</a:t>
            </a:fld>
            <a:endParaRPr lang="ru-RU"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en-US"/>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Образец текста</a:t>
            </a:r>
          </a:p>
        </p:txBody>
      </p:sp>
      <p:sp>
        <p:nvSpPr>
          <p:cNvPr id="5" name="Дата 4"/>
          <p:cNvSpPr>
            <a:spLocks noGrp="1"/>
          </p:cNvSpPr>
          <p:nvPr>
            <p:ph type="dt" sz="half" idx="10"/>
          </p:nvPr>
        </p:nvSpPr>
        <p:spPr/>
        <p:txBody>
          <a:bodyPr/>
          <a:lstStyle>
            <a:lvl1pPr>
              <a:defRPr/>
            </a:lvl1pPr>
          </a:lstStyle>
          <a:p>
            <a:fld id="{C0DBB276-5A01-4123-B2B3-1BD257848BF0}" type="datetimeFigureOut">
              <a:rPr lang="ru-RU"/>
              <a:pPr/>
              <a:t>02.03.2020</a:t>
            </a:fld>
            <a:endParaRPr lang="ru-RU" altLang="en-US"/>
          </a:p>
        </p:txBody>
      </p:sp>
      <p:sp>
        <p:nvSpPr>
          <p:cNvPr id="6" name="Нижний колонтитул 5"/>
          <p:cNvSpPr>
            <a:spLocks noGrp="1"/>
          </p:cNvSpPr>
          <p:nvPr>
            <p:ph type="ftr" sz="quarter" idx="11"/>
          </p:nvPr>
        </p:nvSpPr>
        <p:spPr/>
        <p:txBody>
          <a:bodyPr/>
          <a:lstStyle>
            <a:lvl1pPr>
              <a:defRPr/>
            </a:lvl1pPr>
          </a:lstStyle>
          <a:p>
            <a:endParaRPr lang="ru-RU" altLang="en-US"/>
          </a:p>
        </p:txBody>
      </p:sp>
      <p:sp>
        <p:nvSpPr>
          <p:cNvPr id="7" name="Номер слайда 6"/>
          <p:cNvSpPr>
            <a:spLocks noGrp="1"/>
          </p:cNvSpPr>
          <p:nvPr>
            <p:ph type="sldNum" sz="quarter" idx="12"/>
          </p:nvPr>
        </p:nvSpPr>
        <p:spPr/>
        <p:txBody>
          <a:bodyPr/>
          <a:lstStyle>
            <a:lvl1pPr>
              <a:defRPr/>
            </a:lvl1pPr>
          </a:lstStyle>
          <a:p>
            <a:fld id="{0B817273-3A3D-4011-92D5-856DA740D674}" type="slidenum">
              <a:rPr lang="ru-RU" altLang="en-US"/>
              <a:pPr/>
              <a:t>‹#›</a:t>
            </a:fld>
            <a:endParaRPr lang="ru-RU"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en-US"/>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Образец текста</a:t>
            </a:r>
          </a:p>
        </p:txBody>
      </p:sp>
      <p:sp>
        <p:nvSpPr>
          <p:cNvPr id="5" name="Дата 4"/>
          <p:cNvSpPr>
            <a:spLocks noGrp="1"/>
          </p:cNvSpPr>
          <p:nvPr>
            <p:ph type="dt" sz="half" idx="10"/>
          </p:nvPr>
        </p:nvSpPr>
        <p:spPr/>
        <p:txBody>
          <a:bodyPr/>
          <a:lstStyle>
            <a:lvl1pPr>
              <a:defRPr/>
            </a:lvl1pPr>
          </a:lstStyle>
          <a:p>
            <a:fld id="{472BD7CB-E801-4FE7-BC4C-F22976D27889}" type="datetimeFigureOut">
              <a:rPr lang="ru-RU"/>
              <a:pPr/>
              <a:t>02.03.2020</a:t>
            </a:fld>
            <a:endParaRPr lang="ru-RU" altLang="en-US"/>
          </a:p>
        </p:txBody>
      </p:sp>
      <p:sp>
        <p:nvSpPr>
          <p:cNvPr id="6" name="Нижний колонтитул 5"/>
          <p:cNvSpPr>
            <a:spLocks noGrp="1"/>
          </p:cNvSpPr>
          <p:nvPr>
            <p:ph type="ftr" sz="quarter" idx="11"/>
          </p:nvPr>
        </p:nvSpPr>
        <p:spPr/>
        <p:txBody>
          <a:bodyPr/>
          <a:lstStyle>
            <a:lvl1pPr>
              <a:defRPr/>
            </a:lvl1pPr>
          </a:lstStyle>
          <a:p>
            <a:endParaRPr lang="ru-RU" altLang="en-US"/>
          </a:p>
        </p:txBody>
      </p:sp>
      <p:sp>
        <p:nvSpPr>
          <p:cNvPr id="7" name="Номер слайда 6"/>
          <p:cNvSpPr>
            <a:spLocks noGrp="1"/>
          </p:cNvSpPr>
          <p:nvPr>
            <p:ph type="sldNum" sz="quarter" idx="12"/>
          </p:nvPr>
        </p:nvSpPr>
        <p:spPr/>
        <p:txBody>
          <a:bodyPr/>
          <a:lstStyle>
            <a:lvl1pPr>
              <a:defRPr/>
            </a:lvl1pPr>
          </a:lstStyle>
          <a:p>
            <a:fld id="{14141A81-7826-4B0C-AF63-6ACD31B79EBA}" type="slidenum">
              <a:rPr lang="ru-RU" altLang="en-US"/>
              <a:pPr/>
              <a:t>‹#›</a:t>
            </a:fld>
            <a:endParaRPr lang="ru-RU"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altLang="en-US" smtClean="0"/>
              <a:t>Образец заголовка</a:t>
            </a:r>
          </a:p>
        </p:txBody>
      </p:sp>
      <p:sp>
        <p:nvSpPr>
          <p:cNvPr id="78851"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altLang="en-US" smtClean="0"/>
              <a:t>Образец текста</a:t>
            </a:r>
          </a:p>
          <a:p>
            <a:pPr lvl="1"/>
            <a:r>
              <a:rPr lang="ru-RU" altLang="en-US" smtClean="0"/>
              <a:t>Второй уровень</a:t>
            </a:r>
          </a:p>
          <a:p>
            <a:pPr lvl="2"/>
            <a:r>
              <a:rPr lang="ru-RU" altLang="en-US" smtClean="0"/>
              <a:t>Третий уровень</a:t>
            </a:r>
          </a:p>
          <a:p>
            <a:pPr lvl="3"/>
            <a:r>
              <a:rPr lang="ru-RU" altLang="en-US" smtClean="0"/>
              <a:t>Четвертый уровень</a:t>
            </a:r>
          </a:p>
          <a:p>
            <a:pPr lvl="4"/>
            <a:r>
              <a:rPr lang="ru-RU" altLang="en-US" smtClean="0"/>
              <a:t>Пятый уровень</a:t>
            </a:r>
          </a:p>
        </p:txBody>
      </p:sp>
      <p:sp>
        <p:nvSpPr>
          <p:cNvPr id="78852"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j-lt"/>
              </a:defRPr>
            </a:lvl1pPr>
          </a:lstStyle>
          <a:p>
            <a:fld id="{2CE16BD5-2646-4FD4-AE0B-513E2422CEEE}" type="datetimeFigureOut">
              <a:rPr lang="ru-RU"/>
              <a:pPr/>
              <a:t>02.03.2020</a:t>
            </a:fld>
            <a:endParaRPr lang="ru-RU" altLang="en-US"/>
          </a:p>
        </p:txBody>
      </p:sp>
      <p:sp>
        <p:nvSpPr>
          <p:cNvPr id="7885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mj-lt"/>
              </a:defRPr>
            </a:lvl1pPr>
          </a:lstStyle>
          <a:p>
            <a:endParaRPr lang="ru-RU" altLang="en-US"/>
          </a:p>
        </p:txBody>
      </p:sp>
      <p:sp>
        <p:nvSpPr>
          <p:cNvPr id="78854"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defRPr>
            </a:lvl1pPr>
          </a:lstStyle>
          <a:p>
            <a:fld id="{F9F80BA8-648E-4E02-832F-97BE5DBF9764}" type="slidenum">
              <a:rPr lang="ru-RU" altLang="en-US"/>
              <a:pPr/>
              <a:t>‹#›</a:t>
            </a:fld>
            <a:endParaRPr lang="ru-RU" altLang="en-US"/>
          </a:p>
        </p:txBody>
      </p:sp>
      <p:sp>
        <p:nvSpPr>
          <p:cNvPr id="78855"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endParaRPr lang="ru-RU"/>
          </a:p>
        </p:txBody>
      </p:sp>
      <p:sp>
        <p:nvSpPr>
          <p:cNvPr id="78856"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endParaRPr lang="ru-RU"/>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itchFamily="18" charset="0"/>
          <a:cs typeface="Arial" charset="0"/>
        </a:defRPr>
      </a:lvl2pPr>
      <a:lvl3pPr algn="l" rtl="0" fontAlgn="base">
        <a:spcBef>
          <a:spcPct val="0"/>
        </a:spcBef>
        <a:spcAft>
          <a:spcPct val="0"/>
        </a:spcAft>
        <a:defRPr sz="4200">
          <a:solidFill>
            <a:schemeClr val="tx2"/>
          </a:solidFill>
          <a:latin typeface="Garamond" pitchFamily="18" charset="0"/>
          <a:cs typeface="Arial" charset="0"/>
        </a:defRPr>
      </a:lvl3pPr>
      <a:lvl4pPr algn="l" rtl="0" fontAlgn="base">
        <a:spcBef>
          <a:spcPct val="0"/>
        </a:spcBef>
        <a:spcAft>
          <a:spcPct val="0"/>
        </a:spcAft>
        <a:defRPr sz="4200">
          <a:solidFill>
            <a:schemeClr val="tx2"/>
          </a:solidFill>
          <a:latin typeface="Garamond" pitchFamily="18" charset="0"/>
          <a:cs typeface="Arial" charset="0"/>
        </a:defRPr>
      </a:lvl4pPr>
      <a:lvl5pPr algn="l" rtl="0" fontAlgn="base">
        <a:spcBef>
          <a:spcPct val="0"/>
        </a:spcBef>
        <a:spcAft>
          <a:spcPct val="0"/>
        </a:spcAft>
        <a:defRPr sz="4200">
          <a:solidFill>
            <a:schemeClr val="tx2"/>
          </a:solidFill>
          <a:latin typeface="Garamond" pitchFamily="18" charset="0"/>
          <a:cs typeface="Arial" charset="0"/>
        </a:defRPr>
      </a:lvl5pPr>
      <a:lvl6pPr marL="457200" algn="l" rtl="0" fontAlgn="base">
        <a:spcBef>
          <a:spcPct val="0"/>
        </a:spcBef>
        <a:spcAft>
          <a:spcPct val="0"/>
        </a:spcAft>
        <a:defRPr sz="4200">
          <a:solidFill>
            <a:schemeClr val="tx2"/>
          </a:solidFill>
          <a:latin typeface="Garamond" pitchFamily="18" charset="0"/>
          <a:cs typeface="Arial" charset="0"/>
        </a:defRPr>
      </a:lvl6pPr>
      <a:lvl7pPr marL="914400" algn="l" rtl="0" fontAlgn="base">
        <a:spcBef>
          <a:spcPct val="0"/>
        </a:spcBef>
        <a:spcAft>
          <a:spcPct val="0"/>
        </a:spcAft>
        <a:defRPr sz="4200">
          <a:solidFill>
            <a:schemeClr val="tx2"/>
          </a:solidFill>
          <a:latin typeface="Garamond" pitchFamily="18" charset="0"/>
          <a:cs typeface="Arial" charset="0"/>
        </a:defRPr>
      </a:lvl7pPr>
      <a:lvl8pPr marL="1371600" algn="l" rtl="0" fontAlgn="base">
        <a:spcBef>
          <a:spcPct val="0"/>
        </a:spcBef>
        <a:spcAft>
          <a:spcPct val="0"/>
        </a:spcAft>
        <a:defRPr sz="4200">
          <a:solidFill>
            <a:schemeClr val="tx2"/>
          </a:solidFill>
          <a:latin typeface="Garamond" pitchFamily="18" charset="0"/>
          <a:cs typeface="Arial" charset="0"/>
        </a:defRPr>
      </a:lvl8pPr>
      <a:lvl9pPr marL="1828800" algn="l" rtl="0" fontAlgn="base">
        <a:spcBef>
          <a:spcPct val="0"/>
        </a:spcBef>
        <a:spcAft>
          <a:spcPct val="0"/>
        </a:spcAft>
        <a:defRPr sz="4200">
          <a:solidFill>
            <a:schemeClr val="tx2"/>
          </a:solidFill>
          <a:latin typeface="Garamond" pitchFamily="18" charset="0"/>
          <a:cs typeface="Arial"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fontAlgn="base">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fontAlgn="base">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914400" y="512763"/>
            <a:ext cx="7772400" cy="914400"/>
          </a:xfrm>
          <a:prstGeom prst="rect">
            <a:avLst/>
          </a:prstGeom>
        </p:spPr>
        <p:txBody>
          <a:bodyPr vert="horz" anchor="t">
            <a:noAutofit/>
          </a:bodyPr>
          <a:lstStyle>
            <a:extLst/>
          </a:lstStyle>
          <a:p>
            <a:r>
              <a:rPr lang="ru-RU" smtClean="0"/>
              <a:t>Образец заголовка</a:t>
            </a:r>
            <a:endParaRPr lang="en-US"/>
          </a:p>
        </p:txBody>
      </p:sp>
      <p:sp>
        <p:nvSpPr>
          <p:cNvPr id="57361" name="Текст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34" name="Дата 4"/>
          <p:cNvSpPr>
            <a:spLocks noGrp="1"/>
          </p:cNvSpPr>
          <p:nvPr>
            <p:ph type="dt" sz="half" idx="2"/>
          </p:nvPr>
        </p:nvSpPr>
        <p:spPr>
          <a:xfrm>
            <a:off x="6477000" y="55563"/>
            <a:ext cx="2133600" cy="365125"/>
          </a:xfrm>
          <a:prstGeom prst="rect">
            <a:avLst/>
          </a:prstGeom>
        </p:spPr>
        <p:txBody>
          <a:bodyPr vert="horz" anchor="b"/>
          <a:lstStyle>
            <a:lvl1pPr>
              <a:defRPr sz="1100">
                <a:solidFill>
                  <a:schemeClr val="tx2"/>
                </a:solidFill>
              </a:defRPr>
            </a:lvl1pPr>
            <a:extLst/>
          </a:lstStyle>
          <a:p>
            <a:pPr>
              <a:defRPr/>
            </a:pPr>
            <a:endParaRPr lang="ru-RU"/>
          </a:p>
        </p:txBody>
      </p:sp>
      <p:sp>
        <p:nvSpPr>
          <p:cNvPr id="35" name="Нижний колонтитул 5"/>
          <p:cNvSpPr>
            <a:spLocks noGrp="1"/>
          </p:cNvSpPr>
          <p:nvPr>
            <p:ph type="ftr" sz="quarter" idx="3"/>
          </p:nvPr>
        </p:nvSpPr>
        <p:spPr>
          <a:xfrm>
            <a:off x="914400" y="55563"/>
            <a:ext cx="5562600" cy="365125"/>
          </a:xfrm>
          <a:prstGeom prst="rect">
            <a:avLst/>
          </a:prstGeom>
        </p:spPr>
        <p:txBody>
          <a:bodyPr vert="horz" anchor="b"/>
          <a:lstStyle>
            <a:lvl1pPr algn="r">
              <a:defRPr sz="1100">
                <a:solidFill>
                  <a:schemeClr val="tx2"/>
                </a:solidFill>
              </a:defRPr>
            </a:lvl1pPr>
            <a:extLst/>
          </a:lstStyle>
          <a:p>
            <a:pPr>
              <a:defRPr/>
            </a:pPr>
            <a:endParaRPr lang="ru-RU"/>
          </a:p>
        </p:txBody>
      </p:sp>
      <p:sp>
        <p:nvSpPr>
          <p:cNvPr id="36" name="Номер слайда 6"/>
          <p:cNvSpPr>
            <a:spLocks noGrp="1"/>
          </p:cNvSpPr>
          <p:nvPr>
            <p:ph type="sldNum" sz="quarter" idx="4"/>
          </p:nvPr>
        </p:nvSpPr>
        <p:spPr>
          <a:xfrm>
            <a:off x="8610600" y="55563"/>
            <a:ext cx="457200" cy="365125"/>
          </a:xfrm>
          <a:prstGeom prst="rect">
            <a:avLst/>
          </a:prstGeom>
        </p:spPr>
        <p:txBody>
          <a:bodyPr vert="horz" anchor="b"/>
          <a:lstStyle>
            <a:lvl1pPr>
              <a:defRPr sz="1200">
                <a:solidFill>
                  <a:schemeClr val="tx2"/>
                </a:solidFill>
              </a:defRPr>
            </a:lvl1pPr>
            <a:extLst/>
          </a:lstStyle>
          <a:p>
            <a:pPr>
              <a:defRPr/>
            </a:pPr>
            <a:fld id="{B1E44C5C-9C3A-4284-824E-631FF58FF877}" type="slidenum">
              <a:rPr lang="ru-RU" altLang="ru-RU"/>
              <a:pPr>
                <a:defRPr/>
              </a:pPr>
              <a:t>‹#›</a:t>
            </a:fld>
            <a:endParaRPr lang="ru-RU" altLang="ru-RU"/>
          </a:p>
        </p:txBody>
      </p:sp>
    </p:spTree>
  </p:cSld>
  <p:clrMap bg1="dk1" tx1="lt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Lst>
  <p:txStyles>
    <p:titleStyle>
      <a:lvl1pPr algn="l" rtl="0" eaLnBrk="0" fontAlgn="base" hangingPunct="0">
        <a:spcBef>
          <a:spcPct val="0"/>
        </a:spcBef>
        <a:spcAft>
          <a:spcPct val="0"/>
        </a:spcAft>
        <a:defRPr sz="4000" kern="1200" spc="-100">
          <a:solidFill>
            <a:srgbClr val="C1EEFF"/>
          </a:solidFill>
          <a:latin typeface="+mj-lt"/>
          <a:ea typeface="+mj-ea"/>
          <a:cs typeface="+mj-cs"/>
        </a:defRPr>
      </a:lvl1pPr>
      <a:lvl2pPr algn="l" rtl="0" eaLnBrk="0" fontAlgn="base" hangingPunct="0">
        <a:spcBef>
          <a:spcPct val="0"/>
        </a:spcBef>
        <a:spcAft>
          <a:spcPct val="0"/>
        </a:spcAft>
        <a:defRPr sz="4000">
          <a:solidFill>
            <a:srgbClr val="C1EEFF"/>
          </a:solidFill>
          <a:latin typeface="Consolas" pitchFamily="49" charset="0"/>
        </a:defRPr>
      </a:lvl2pPr>
      <a:lvl3pPr algn="l" rtl="0" eaLnBrk="0" fontAlgn="base" hangingPunct="0">
        <a:spcBef>
          <a:spcPct val="0"/>
        </a:spcBef>
        <a:spcAft>
          <a:spcPct val="0"/>
        </a:spcAft>
        <a:defRPr sz="4000">
          <a:solidFill>
            <a:srgbClr val="C1EEFF"/>
          </a:solidFill>
          <a:latin typeface="Consolas" pitchFamily="49" charset="0"/>
        </a:defRPr>
      </a:lvl3pPr>
      <a:lvl4pPr algn="l" rtl="0" eaLnBrk="0" fontAlgn="base" hangingPunct="0">
        <a:spcBef>
          <a:spcPct val="0"/>
        </a:spcBef>
        <a:spcAft>
          <a:spcPct val="0"/>
        </a:spcAft>
        <a:defRPr sz="4000">
          <a:solidFill>
            <a:srgbClr val="C1EEFF"/>
          </a:solidFill>
          <a:latin typeface="Consolas" pitchFamily="49" charset="0"/>
        </a:defRPr>
      </a:lvl4pPr>
      <a:lvl5pPr algn="l" rtl="0" eaLnBrk="0" fontAlgn="base" hangingPunct="0">
        <a:spcBef>
          <a:spcPct val="0"/>
        </a:spcBef>
        <a:spcAft>
          <a:spcPct val="0"/>
        </a:spcAft>
        <a:defRPr sz="4000">
          <a:solidFill>
            <a:srgbClr val="C1EEFF"/>
          </a:solidFill>
          <a:latin typeface="Consolas" pitchFamily="49" charset="0"/>
        </a:defRPr>
      </a:lvl5pPr>
      <a:lvl6pPr marL="457200" algn="l" rtl="0" fontAlgn="base">
        <a:spcBef>
          <a:spcPct val="0"/>
        </a:spcBef>
        <a:spcAft>
          <a:spcPct val="0"/>
        </a:spcAft>
        <a:defRPr sz="4000">
          <a:solidFill>
            <a:srgbClr val="C1EEFF"/>
          </a:solidFill>
          <a:latin typeface="Consolas" pitchFamily="49" charset="0"/>
        </a:defRPr>
      </a:lvl6pPr>
      <a:lvl7pPr marL="914400" algn="l" rtl="0" fontAlgn="base">
        <a:spcBef>
          <a:spcPct val="0"/>
        </a:spcBef>
        <a:spcAft>
          <a:spcPct val="0"/>
        </a:spcAft>
        <a:defRPr sz="4000">
          <a:solidFill>
            <a:srgbClr val="C1EEFF"/>
          </a:solidFill>
          <a:latin typeface="Consolas" pitchFamily="49" charset="0"/>
        </a:defRPr>
      </a:lvl7pPr>
      <a:lvl8pPr marL="1371600" algn="l" rtl="0" fontAlgn="base">
        <a:spcBef>
          <a:spcPct val="0"/>
        </a:spcBef>
        <a:spcAft>
          <a:spcPct val="0"/>
        </a:spcAft>
        <a:defRPr sz="4000">
          <a:solidFill>
            <a:srgbClr val="C1EEFF"/>
          </a:solidFill>
          <a:latin typeface="Consolas" pitchFamily="49" charset="0"/>
        </a:defRPr>
      </a:lvl8pPr>
      <a:lvl9pPr marL="1828800" algn="l" rtl="0" fontAlgn="base">
        <a:spcBef>
          <a:spcPct val="0"/>
        </a:spcBef>
        <a:spcAft>
          <a:spcPct val="0"/>
        </a:spcAft>
        <a:defRPr sz="4000">
          <a:solidFill>
            <a:srgbClr val="C1EEFF"/>
          </a:solidFill>
          <a:latin typeface="Consolas" pitchFamily="49" charset="0"/>
        </a:defRPr>
      </a:lvl9pPr>
      <a:extLst/>
    </p:titleStyle>
    <p:body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p:txBody>
          <a:bodyPr/>
          <a:lstStyle/>
          <a:p>
            <a:pPr eaLnBrk="1" fontAlgn="auto" hangingPunct="1">
              <a:spcAft>
                <a:spcPts val="0"/>
              </a:spcAft>
              <a:defRPr/>
            </a:pPr>
            <a:r>
              <a:rPr lang="ru-RU" altLang="ru-RU" dirty="0" smtClean="0">
                <a:solidFill>
                  <a:schemeClr val="tx2">
                    <a:satMod val="200000"/>
                  </a:schemeClr>
                </a:solidFill>
              </a:rPr>
              <a:t>Алгоритмы  работы  PR специалистов в ситуации кризиса</a:t>
            </a:r>
          </a:p>
        </p:txBody>
      </p:sp>
      <p:sp>
        <p:nvSpPr>
          <p:cNvPr id="13314" name="Rectangle 3"/>
          <p:cNvSpPr>
            <a:spLocks noGrp="1" noChangeArrowheads="1"/>
          </p:cNvSpPr>
          <p:nvPr>
            <p:ph type="subTitle" idx="1"/>
          </p:nvPr>
        </p:nvSpPr>
        <p:spPr>
          <a:xfrm>
            <a:off x="914400" y="2835275"/>
            <a:ext cx="7772400" cy="1508125"/>
          </a:xfrm>
        </p:spPr>
        <p:txBody>
          <a:bodyPr/>
          <a:lstStyle/>
          <a:p>
            <a:pPr eaLnBrk="1" hangingPunct="1">
              <a:spcBef>
                <a:spcPct val="0"/>
              </a:spcBef>
            </a:pPr>
            <a:r>
              <a:rPr lang="ru-RU" altLang="ru-RU" smtClean="0">
                <a:latin typeface="Corbel" pitchFamily="34" charset="0"/>
              </a:rPr>
              <a:t>Технологии: рекомендации практиков</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idx="4294967295"/>
          </p:nvPr>
        </p:nvSpPr>
        <p:spPr/>
        <p:txBody>
          <a:bodyPr>
            <a:noAutofit/>
          </a:bodyPr>
          <a:lstStyle/>
          <a:p>
            <a:r>
              <a:rPr lang="ru-RU" altLang="ru-RU" sz="3600"/>
              <a:t>Что делать: приглашение внешних консультантов – аргументы «за»</a:t>
            </a:r>
          </a:p>
        </p:txBody>
      </p:sp>
      <p:sp>
        <p:nvSpPr>
          <p:cNvPr id="22530" name="Rectangle 3"/>
          <p:cNvSpPr>
            <a:spLocks noGrp="1" noChangeArrowheads="1"/>
          </p:cNvSpPr>
          <p:nvPr>
            <p:ph idx="4294967295"/>
          </p:nvPr>
        </p:nvSpPr>
        <p:spPr/>
        <p:txBody>
          <a:bodyPr/>
          <a:lstStyle/>
          <a:p>
            <a:pPr>
              <a:lnSpc>
                <a:spcPct val="90000"/>
              </a:lnSpc>
            </a:pPr>
            <a:r>
              <a:rPr lang="ru-RU" altLang="ru-RU" sz="2100"/>
              <a:t>если ситуация «разрушения» зашла уже очень далеко, внутренних сил может не хватить, а старые связи могут не сработать. PR-агентства же, как правило, имеют налаженные отношения со СМИ и властными структурами; </a:t>
            </a:r>
          </a:p>
          <a:p>
            <a:pPr>
              <a:lnSpc>
                <a:spcPct val="90000"/>
              </a:lnSpc>
            </a:pPr>
            <a:r>
              <a:rPr lang="ru-RU" altLang="ru-RU" sz="2100"/>
              <a:t>PR-консультанты обладают системными знаниями в области коммуникативных технологий.</a:t>
            </a:r>
          </a:p>
          <a:p>
            <a:pPr>
              <a:lnSpc>
                <a:spcPct val="90000"/>
              </a:lnSpc>
            </a:pPr>
            <a:r>
              <a:rPr lang="ru-RU" altLang="ru-RU" sz="2100"/>
              <a:t>Консультанты прежде всего вас внимательно выслушают и зададут ряд вопросов. Они попытаются восстановить ясную картину происходящих в организации процессов. Далее последует диагностический этап: эксперты проведут выборочные опросы, наведут справки, оценят реакцию коллектива на их присутствие и поведение топ-менеджеров. </a:t>
            </a:r>
          </a:p>
          <a:p>
            <a:pPr>
              <a:lnSpc>
                <a:spcPct val="90000"/>
              </a:lnSpc>
            </a:pPr>
            <a:endParaRPr lang="ru-RU" altLang="ru-RU" sz="21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idx="4294967295"/>
          </p:nvPr>
        </p:nvSpPr>
        <p:spPr/>
        <p:txBody>
          <a:bodyPr>
            <a:noAutofit/>
          </a:bodyPr>
          <a:lstStyle/>
          <a:p>
            <a:r>
              <a:rPr lang="ru-RU" altLang="ru-RU" sz="3600"/>
              <a:t>Пути преодоления внешних кризисов </a:t>
            </a:r>
          </a:p>
        </p:txBody>
      </p:sp>
      <p:sp>
        <p:nvSpPr>
          <p:cNvPr id="23554" name="Rectangle 3"/>
          <p:cNvSpPr>
            <a:spLocks noGrp="1" noChangeArrowheads="1"/>
          </p:cNvSpPr>
          <p:nvPr>
            <p:ph idx="4294967295"/>
          </p:nvPr>
        </p:nvSpPr>
        <p:spPr/>
        <p:txBody>
          <a:bodyPr/>
          <a:lstStyle/>
          <a:p>
            <a:r>
              <a:rPr lang="ru-RU" altLang="ru-RU" sz="2600"/>
              <a:t>Если ситуацию удалось отследить в момент обострения отношений и спланированная агрессивная акция еще не запущена, внешние консультанты организуют процесс переговоров, выступая при этом в качестве посредников, с целью донести до агрессоров идею неконструктивности войны, результатом которой наверняка будет «потеря лица» обеими сторонами.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idx="4294967295"/>
          </p:nvPr>
        </p:nvSpPr>
        <p:spPr/>
        <p:txBody>
          <a:bodyPr>
            <a:noAutofit/>
          </a:bodyPr>
          <a:lstStyle/>
          <a:p>
            <a:r>
              <a:rPr lang="ru-RU" altLang="ru-RU" sz="3600"/>
              <a:t>Пути преодоления внешних кризисов</a:t>
            </a:r>
          </a:p>
        </p:txBody>
      </p:sp>
      <p:sp>
        <p:nvSpPr>
          <p:cNvPr id="24578" name="Rectangle 3"/>
          <p:cNvSpPr>
            <a:spLocks noGrp="1" noChangeArrowheads="1"/>
          </p:cNvSpPr>
          <p:nvPr>
            <p:ph idx="4294967295"/>
          </p:nvPr>
        </p:nvSpPr>
        <p:spPr/>
        <p:txBody>
          <a:bodyPr/>
          <a:lstStyle/>
          <a:p>
            <a:r>
              <a:rPr lang="ru-RU" altLang="ru-RU" sz="2600"/>
              <a:t>Если ситуация такова, что найти пути сотрудничества переговорным путем не удастся, или информационная атака уже началась, или незаконные действия против компании уже предприняты, пиарщики оперативно мобилизуют связи со СМИ. Совсем не обязательно, что последует серия статей. Иногда один опубликованный документ имеет большую «ударную» силу, чем любая статья.</a:t>
            </a:r>
          </a:p>
          <a:p>
            <a:endParaRPr lang="ru-RU" altLang="ru-RU" sz="26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idx="4294967295"/>
          </p:nvPr>
        </p:nvSpPr>
        <p:spPr/>
        <p:txBody>
          <a:bodyPr>
            <a:noAutofit/>
          </a:bodyPr>
          <a:lstStyle/>
          <a:p>
            <a:r>
              <a:rPr lang="ru-RU" altLang="ru-RU"/>
              <a:t>пример</a:t>
            </a:r>
          </a:p>
        </p:txBody>
      </p:sp>
      <p:sp>
        <p:nvSpPr>
          <p:cNvPr id="25602" name="Rectangle 3"/>
          <p:cNvSpPr>
            <a:spLocks noGrp="1" noChangeArrowheads="1"/>
          </p:cNvSpPr>
          <p:nvPr>
            <p:ph idx="4294967295"/>
          </p:nvPr>
        </p:nvSpPr>
        <p:spPr/>
        <p:txBody>
          <a:bodyPr/>
          <a:lstStyle/>
          <a:p>
            <a:pPr>
              <a:lnSpc>
                <a:spcPct val="80000"/>
              </a:lnSpc>
            </a:pPr>
            <a:r>
              <a:rPr lang="ru-RU" altLang="ru-RU" sz="2600"/>
              <a:t>один крупный холдинг задолжал небольшому банку более 20 млн. долл. Для банка это была огромная сумма. Эта ситуация поставила его под угрозу гибели. Был найден простой выход. В основных деловых изданиях банк купил рекламные полосы. Там опубликовали собственно кредитный договор банка с холдингом и одну лишь фразу: «Долги надо платить». Реакция холдинга была молниеносной. Обидчики заплатили не только по договору, но и за то, чтобы банк снял все запланированные публикации такого рода.</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idx="4294967295"/>
          </p:nvPr>
        </p:nvSpPr>
        <p:spPr/>
        <p:txBody>
          <a:bodyPr>
            <a:noAutofit/>
          </a:bodyPr>
          <a:lstStyle/>
          <a:p>
            <a:r>
              <a:rPr lang="ru-RU" altLang="ru-RU" sz="3600"/>
              <a:t>Пути преодоления внешних кризисов</a:t>
            </a:r>
          </a:p>
        </p:txBody>
      </p:sp>
      <p:sp>
        <p:nvSpPr>
          <p:cNvPr id="26626" name="Rectangle 3"/>
          <p:cNvSpPr>
            <a:spLocks noGrp="1" noChangeArrowheads="1"/>
          </p:cNvSpPr>
          <p:nvPr>
            <p:ph idx="4294967295"/>
          </p:nvPr>
        </p:nvSpPr>
        <p:spPr/>
        <p:txBody>
          <a:bodyPr/>
          <a:lstStyle/>
          <a:p>
            <a:r>
              <a:rPr lang="ru-RU" altLang="ru-RU"/>
              <a:t>Если же критическая ситуация на глазах перерастает в крах, консультанты задействуют связи с властными структурами, привлекая мощное влияние авторитетных фигур: политиков, чиновников, бизнесменов.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idx="4294967295"/>
          </p:nvPr>
        </p:nvSpPr>
        <p:spPr/>
        <p:txBody>
          <a:bodyPr>
            <a:noAutofit/>
          </a:bodyPr>
          <a:lstStyle/>
          <a:p>
            <a:r>
              <a:rPr lang="ru-RU" altLang="ru-RU" sz="2500" b="1"/>
              <a:t>Источник проблем — внутренняя среда компании </a:t>
            </a:r>
            <a:br>
              <a:rPr lang="ru-RU" altLang="ru-RU" sz="2500" b="1"/>
            </a:br>
            <a:r>
              <a:rPr lang="ru-RU" altLang="ru-RU" sz="2500" b="1"/>
              <a:t>Стратегия вживания в коллектив</a:t>
            </a:r>
          </a:p>
        </p:txBody>
      </p:sp>
      <p:sp>
        <p:nvSpPr>
          <p:cNvPr id="27650" name="Rectangle 3"/>
          <p:cNvSpPr>
            <a:spLocks noGrp="1" noChangeArrowheads="1"/>
          </p:cNvSpPr>
          <p:nvPr>
            <p:ph idx="4294967295"/>
          </p:nvPr>
        </p:nvSpPr>
        <p:spPr/>
        <p:txBody>
          <a:bodyPr/>
          <a:lstStyle/>
          <a:p>
            <a:pPr>
              <a:lnSpc>
                <a:spcPct val="90000"/>
              </a:lnSpc>
            </a:pPr>
            <a:r>
              <a:rPr lang="ru-RU" altLang="ru-RU" sz="2100"/>
              <a:t>Ситуация. Нарушена структура взаимоотношений, нечетко распределены функции, плохо работают системы мотивации и контроля. Коллектив лихорадят конфликты. Директор неформально относится к работникам, сопереживает своим сотрудникам. </a:t>
            </a:r>
          </a:p>
          <a:p>
            <a:pPr>
              <a:lnSpc>
                <a:spcPct val="90000"/>
              </a:lnSpc>
            </a:pPr>
            <a:r>
              <a:rPr lang="ru-RU" altLang="ru-RU" sz="2100"/>
              <a:t>Цель. Постепенно и «мягко» расставить все на свои места, совершив ряд кадровых перестановок и уволив минимальное число сотрудников, не создавая паники или конфликтов. Выстроить гибкую систему мотивации персонала, наладить информационный обмен между подразделениями.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idx="4294967295"/>
          </p:nvPr>
        </p:nvSpPr>
        <p:spPr/>
        <p:txBody>
          <a:bodyPr>
            <a:noAutofit/>
          </a:bodyPr>
          <a:lstStyle/>
          <a:p>
            <a:r>
              <a:rPr lang="ru-RU" altLang="ru-RU" sz="2900" b="1"/>
              <a:t>Стратегия вживания в коллектив</a:t>
            </a:r>
          </a:p>
        </p:txBody>
      </p:sp>
      <p:sp>
        <p:nvSpPr>
          <p:cNvPr id="28674" name="Rectangle 3"/>
          <p:cNvSpPr>
            <a:spLocks noGrp="1" noChangeArrowheads="1"/>
          </p:cNvSpPr>
          <p:nvPr>
            <p:ph idx="4294967295"/>
          </p:nvPr>
        </p:nvSpPr>
        <p:spPr/>
        <p:txBody>
          <a:bodyPr/>
          <a:lstStyle/>
          <a:p>
            <a:pPr>
              <a:lnSpc>
                <a:spcPct val="90000"/>
              </a:lnSpc>
            </a:pPr>
            <a:r>
              <a:rPr lang="ru-RU" altLang="ru-RU" sz="2100"/>
              <a:t>Информирование внешней среды о жизни фирмы. Широкой общественности практически ничего не сообщается либо распространяется идея заботы о профессиональном развитии сотрудников ради удовлетворения запросов клиентов. </a:t>
            </a:r>
          </a:p>
          <a:p>
            <a:pPr>
              <a:lnSpc>
                <a:spcPct val="90000"/>
              </a:lnSpc>
            </a:pPr>
            <a:r>
              <a:rPr lang="ru-RU" altLang="ru-RU" sz="2100"/>
              <a:t>Информирование сотрудников. Им ничего не сообщается о реальных целях проводимых опросов, о грядущих преобразованиях. Создается легенда о том, что надо идти в ногу со временем, что просто настало время немного «пригладить» бизнес-процессы. Зачастую организуется манипулятивное ведение планерок, которые начинают не с обсуждения проблем, а с бонусирования, создания позитивного эмоционального климата среди топ-менеджеров. </a:t>
            </a:r>
          </a:p>
          <a:p>
            <a:pPr>
              <a:lnSpc>
                <a:spcPct val="90000"/>
              </a:lnSpc>
            </a:pPr>
            <a:endParaRPr lang="ru-RU" altLang="ru-RU" sz="2100"/>
          </a:p>
          <a:p>
            <a:pPr>
              <a:lnSpc>
                <a:spcPct val="90000"/>
              </a:lnSpc>
            </a:pPr>
            <a:endParaRPr lang="ru-RU" altLang="ru-RU" sz="21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idx="4294967295"/>
          </p:nvPr>
        </p:nvSpPr>
        <p:spPr/>
        <p:txBody>
          <a:bodyPr>
            <a:noAutofit/>
          </a:bodyPr>
          <a:lstStyle/>
          <a:p>
            <a:r>
              <a:rPr lang="ru-RU" altLang="ru-RU" sz="2900" b="1"/>
              <a:t>Стратегия вживания в коллектив</a:t>
            </a:r>
          </a:p>
        </p:txBody>
      </p:sp>
      <p:sp>
        <p:nvSpPr>
          <p:cNvPr id="29698" name="Rectangle 3"/>
          <p:cNvSpPr>
            <a:spLocks noGrp="1" noChangeArrowheads="1"/>
          </p:cNvSpPr>
          <p:nvPr>
            <p:ph idx="4294967295"/>
          </p:nvPr>
        </p:nvSpPr>
        <p:spPr/>
        <p:txBody>
          <a:bodyPr/>
          <a:lstStyle/>
          <a:p>
            <a:pPr>
              <a:lnSpc>
                <a:spcPct val="90000"/>
              </a:lnSpc>
            </a:pPr>
            <a:r>
              <a:rPr lang="ru-RU" altLang="ru-RU" sz="2100"/>
              <a:t>Инструменты. Внешние консультанты «вживаются» в коллектив. Они проводят анализ движения информационных потоков, в том числе слухов, создавая и распространяя последние. Изучают настроения людей, выявляют неформальных лидеров и формируют позитивное отношение к происходящему, используя их влияние. Запускают процессы командообразования среди руководителей высшего звена. </a:t>
            </a:r>
          </a:p>
          <a:p>
            <a:pPr>
              <a:lnSpc>
                <a:spcPct val="90000"/>
              </a:lnSpc>
            </a:pPr>
            <a:r>
              <a:rPr lang="ru-RU" altLang="ru-RU" sz="2100"/>
              <a:t>Команда внешних консультантов. Численность «шпионов» 5–7 человек. Работают они на протяжении 3–5 месяцев.</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p:txBody>
          <a:bodyPr>
            <a:noAutofit/>
          </a:bodyPr>
          <a:lstStyle/>
          <a:p>
            <a:r>
              <a:rPr lang="ru-RU" altLang="ru-RU" sz="2500" b="1"/>
              <a:t>Крейсерская стратегия</a:t>
            </a:r>
            <a:r>
              <a:rPr lang="ru-RU" altLang="ru-RU"/>
              <a:t> </a:t>
            </a:r>
          </a:p>
        </p:txBody>
      </p:sp>
      <p:sp>
        <p:nvSpPr>
          <p:cNvPr id="30722" name="Rectangle 3"/>
          <p:cNvSpPr>
            <a:spLocks noGrp="1" noChangeArrowheads="1"/>
          </p:cNvSpPr>
          <p:nvPr>
            <p:ph idx="4294967295"/>
          </p:nvPr>
        </p:nvSpPr>
        <p:spPr/>
        <p:txBody>
          <a:bodyPr/>
          <a:lstStyle/>
          <a:p>
            <a:r>
              <a:rPr lang="ru-RU" altLang="ru-RU" sz="2600"/>
              <a:t>Ситуация и цели аналогичны предыдущим. Различие в особенностях руководителя. Эта стратегия обычно хорошо воспринимается «директорами-системщиками», которые создают для себя определенный распорядок и живут, неукоснительно следуя ему, ежедневно к определенному часу приезжая на фирму, ежедневно выслушивая доклады заместителей и т.п. </a:t>
            </a:r>
          </a:p>
          <a:p>
            <a:endParaRPr lang="ru-RU" altLang="ru-RU" sz="26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idx="4294967295"/>
          </p:nvPr>
        </p:nvSpPr>
        <p:spPr/>
        <p:txBody>
          <a:bodyPr>
            <a:noAutofit/>
          </a:bodyPr>
          <a:lstStyle/>
          <a:p>
            <a:r>
              <a:rPr lang="ru-RU" altLang="ru-RU" sz="2500" b="1"/>
              <a:t>Крейсерская стратегия</a:t>
            </a:r>
          </a:p>
        </p:txBody>
      </p:sp>
      <p:sp>
        <p:nvSpPr>
          <p:cNvPr id="31746" name="Rectangle 3"/>
          <p:cNvSpPr>
            <a:spLocks noGrp="1" noChangeArrowheads="1"/>
          </p:cNvSpPr>
          <p:nvPr>
            <p:ph idx="4294967295"/>
          </p:nvPr>
        </p:nvSpPr>
        <p:spPr/>
        <p:txBody>
          <a:bodyPr/>
          <a:lstStyle/>
          <a:p>
            <a:pPr>
              <a:lnSpc>
                <a:spcPct val="90000"/>
              </a:lnSpc>
            </a:pPr>
            <a:r>
              <a:rPr lang="ru-RU" altLang="ru-RU" sz="2100"/>
              <a:t>Информация для внешней среды и для сотрудников одинакова: объявляется, что в компании будет происходить постепенная реорганизация структуры, направленная на повышение эффективности работы. Каждый месяц демонстрируются позитивные изменения. </a:t>
            </a:r>
          </a:p>
          <a:p>
            <a:pPr>
              <a:lnSpc>
                <a:spcPct val="90000"/>
              </a:lnSpc>
            </a:pPr>
            <a:r>
              <a:rPr lang="ru-RU" altLang="ru-RU" sz="2100"/>
              <a:t>Инструменты. В течение года динамично и планомерно проводится реорганизация, организуется опрос общественного мнения с помощью «горячего» телефона  или ящика для предложений. </a:t>
            </a:r>
          </a:p>
          <a:p>
            <a:pPr>
              <a:lnSpc>
                <a:spcPct val="90000"/>
              </a:lnSpc>
            </a:pPr>
            <a:r>
              <a:rPr lang="ru-RU" altLang="ru-RU" sz="2100"/>
              <a:t>Команда консультантов. </a:t>
            </a:r>
            <a:r>
              <a:rPr lang="ru-RU" altLang="ru-RU" sz="2100" u="sng"/>
              <a:t>Численность</a:t>
            </a:r>
            <a:r>
              <a:rPr lang="ru-RU" altLang="ru-RU" sz="2100"/>
              <a:t> — 7–10 человек.</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idx="4294967295"/>
          </p:nvPr>
        </p:nvSpPr>
        <p:spPr/>
        <p:txBody>
          <a:bodyPr>
            <a:noAutofit/>
          </a:bodyPr>
          <a:lstStyle/>
          <a:p>
            <a:r>
              <a:rPr lang="ru-RU" altLang="ru-RU" sz="3600"/>
              <a:t>Факторы, которые могут спровоцировать кризис: </a:t>
            </a:r>
          </a:p>
        </p:txBody>
      </p:sp>
      <p:sp>
        <p:nvSpPr>
          <p:cNvPr id="14338" name="Rectangle 3"/>
          <p:cNvSpPr>
            <a:spLocks noGrp="1" noChangeArrowheads="1"/>
          </p:cNvSpPr>
          <p:nvPr>
            <p:ph idx="4294967295"/>
          </p:nvPr>
        </p:nvSpPr>
        <p:spPr/>
        <p:txBody>
          <a:bodyPr/>
          <a:lstStyle/>
          <a:p>
            <a:pPr>
              <a:lnSpc>
                <a:spcPct val="90000"/>
              </a:lnSpc>
            </a:pPr>
            <a:r>
              <a:rPr lang="ru-RU" altLang="ru-RU" sz="2100"/>
              <a:t>быстрое развитие конкурента, которому нужно будет пространство для роста; </a:t>
            </a:r>
          </a:p>
          <a:p>
            <a:pPr>
              <a:lnSpc>
                <a:spcPct val="90000"/>
              </a:lnSpc>
            </a:pPr>
            <a:r>
              <a:rPr lang="ru-RU" altLang="ru-RU" sz="2100"/>
              <a:t>процветание компании; Если ваша компания является монополистом на данном рынке, ваш бизнес процветает, а проверки из различных органов случаются все чаще, стоит выяснить, не желает ли какой-нибудь облеченный властью чиновник поставить своего человека во главе вашего бизнеса. </a:t>
            </a:r>
          </a:p>
          <a:p>
            <a:pPr>
              <a:lnSpc>
                <a:spcPct val="90000"/>
              </a:lnSpc>
            </a:pPr>
            <a:r>
              <a:rPr lang="ru-RU" altLang="ru-RU" sz="2100"/>
              <a:t>если  вы заметили, что происходит активное перераспределение акций вашего предприятия, нужно удостовериться в том, что это не планомерная работа конкурентов с акционерами, направленная на формирование контрольного пакета.</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idx="4294967295"/>
          </p:nvPr>
        </p:nvSpPr>
        <p:spPr/>
        <p:txBody>
          <a:bodyPr>
            <a:noAutofit/>
          </a:bodyPr>
          <a:lstStyle/>
          <a:p>
            <a:r>
              <a:rPr lang="ru-RU" altLang="ru-RU" sz="2500" b="1"/>
              <a:t>Стратегия «Паровоз»</a:t>
            </a:r>
            <a:r>
              <a:rPr lang="ru-RU" altLang="ru-RU"/>
              <a:t> </a:t>
            </a:r>
          </a:p>
        </p:txBody>
      </p:sp>
      <p:sp>
        <p:nvSpPr>
          <p:cNvPr id="32770" name="Rectangle 3"/>
          <p:cNvSpPr>
            <a:spLocks noGrp="1" noChangeArrowheads="1"/>
          </p:cNvSpPr>
          <p:nvPr>
            <p:ph idx="4294967295"/>
          </p:nvPr>
        </p:nvSpPr>
        <p:spPr/>
        <p:txBody>
          <a:bodyPr/>
          <a:lstStyle/>
          <a:p>
            <a:pPr>
              <a:lnSpc>
                <a:spcPct val="80000"/>
              </a:lnSpc>
            </a:pPr>
            <a:r>
              <a:rPr lang="ru-RU" altLang="ru-RU" sz="1900"/>
              <a:t>Ситуация. В структуре компании отсутствует звено. Например, нет отдела маркетинга или отдела распространения. Соответственно, компания дезориентирована относительно внешнего рынка или склад затоварен. Директор же привык работать по старинке. Он понимает, что нужны изменения в структуре, однако к резким и быстрым переменам не склонен. </a:t>
            </a:r>
          </a:p>
          <a:p>
            <a:pPr>
              <a:lnSpc>
                <a:spcPct val="80000"/>
              </a:lnSpc>
            </a:pPr>
            <a:r>
              <a:rPr lang="ru-RU" altLang="ru-RU" sz="1900"/>
              <a:t>Цель. Восполнить пробел, создав новую, молодую команду, которая начнет осуществлять эту деятельность и будет двигать ситуацию изнутри. </a:t>
            </a:r>
          </a:p>
          <a:p>
            <a:pPr>
              <a:lnSpc>
                <a:spcPct val="80000"/>
              </a:lnSpc>
            </a:pPr>
            <a:r>
              <a:rPr lang="ru-RU" altLang="ru-RU" sz="1900"/>
              <a:t>Информирование внешней среды. Организуется громкая PR-акция под лозунгом: «Мы активно развиваемся, открыты и готовы к сотрудничеству, обмену идеями, опытом». Проводятся конференции и «круглые столы» с целью сбора информации, анализа опыта, накопленного другими.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idx="4294967295"/>
          </p:nvPr>
        </p:nvSpPr>
        <p:spPr/>
        <p:txBody>
          <a:bodyPr>
            <a:noAutofit/>
          </a:bodyPr>
          <a:lstStyle/>
          <a:p>
            <a:r>
              <a:rPr lang="ru-RU" altLang="ru-RU" sz="2900" b="1"/>
              <a:t>Стратегия «Паровоз»</a:t>
            </a:r>
          </a:p>
        </p:txBody>
      </p:sp>
      <p:sp>
        <p:nvSpPr>
          <p:cNvPr id="33794" name="Rectangle 3"/>
          <p:cNvSpPr>
            <a:spLocks noGrp="1" noChangeArrowheads="1"/>
          </p:cNvSpPr>
          <p:nvPr>
            <p:ph idx="4294967295"/>
          </p:nvPr>
        </p:nvSpPr>
        <p:spPr/>
        <p:txBody>
          <a:bodyPr/>
          <a:lstStyle/>
          <a:p>
            <a:pPr>
              <a:lnSpc>
                <a:spcPct val="90000"/>
              </a:lnSpc>
            </a:pPr>
            <a:r>
              <a:rPr lang="ru-RU" altLang="ru-RU" sz="2100"/>
              <a:t>Информирование сотрудников. Основная идея: «Директор решил создать данный отдел для того, чтобы шагать в ногу со временем. Задача важная, но сложная. Кто готов пойти туда работать?» </a:t>
            </a:r>
          </a:p>
          <a:p>
            <a:pPr>
              <a:lnSpc>
                <a:spcPct val="90000"/>
              </a:lnSpc>
            </a:pPr>
            <a:r>
              <a:rPr lang="ru-RU" altLang="ru-RU" sz="2100"/>
              <a:t>Инструменты. Проводится работа по подбору кадров, тренинги командообразования. Формируется будущее подразделение. Налаживается его взаимодействие со всеми структурами компании. </a:t>
            </a:r>
          </a:p>
          <a:p>
            <a:pPr>
              <a:lnSpc>
                <a:spcPct val="90000"/>
              </a:lnSpc>
            </a:pPr>
            <a:r>
              <a:rPr lang="ru-RU" altLang="ru-RU" sz="2100"/>
              <a:t>Команда внешних консультантов состоит из 10–15 человек, работа длится не менее 3 месяцев. </a:t>
            </a:r>
          </a:p>
          <a:p>
            <a:pPr>
              <a:lnSpc>
                <a:spcPct val="90000"/>
              </a:lnSpc>
              <a:buFont typeface="Wingdings" pitchFamily="2" charset="2"/>
              <a:buNone/>
            </a:pPr>
            <a:r>
              <a:rPr lang="ru-RU" altLang="ru-RU" sz="2100"/>
              <a:t> </a:t>
            </a:r>
          </a:p>
          <a:p>
            <a:pPr>
              <a:lnSpc>
                <a:spcPct val="90000"/>
              </a:lnSpc>
            </a:pPr>
            <a:endParaRPr lang="ru-RU" altLang="ru-RU" sz="21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idx="4294967295"/>
          </p:nvPr>
        </p:nvSpPr>
        <p:spPr/>
        <p:txBody>
          <a:bodyPr>
            <a:noAutofit/>
          </a:bodyPr>
          <a:lstStyle/>
          <a:p>
            <a:r>
              <a:rPr lang="ru-RU" altLang="ru-RU" sz="2900" b="1"/>
              <a:t>Точечная стратегия</a:t>
            </a:r>
            <a:r>
              <a:rPr lang="ru-RU" altLang="ru-RU"/>
              <a:t> </a:t>
            </a:r>
          </a:p>
        </p:txBody>
      </p:sp>
      <p:sp>
        <p:nvSpPr>
          <p:cNvPr id="34818" name="Rectangle 3"/>
          <p:cNvSpPr>
            <a:spLocks noGrp="1" noChangeArrowheads="1"/>
          </p:cNvSpPr>
          <p:nvPr>
            <p:ph idx="4294967295"/>
          </p:nvPr>
        </p:nvSpPr>
        <p:spPr/>
        <p:txBody>
          <a:bodyPr/>
          <a:lstStyle/>
          <a:p>
            <a:pPr>
              <a:lnSpc>
                <a:spcPct val="90000"/>
              </a:lnSpc>
            </a:pPr>
            <a:r>
              <a:rPr lang="ru-RU" altLang="ru-RU" sz="2100"/>
              <a:t>Ситуация. Назревает конфликтная ситуация (например, при длительной задержке зарплаты). Необходимо снять накал страстей. </a:t>
            </a:r>
          </a:p>
          <a:p>
            <a:pPr>
              <a:lnSpc>
                <a:spcPct val="90000"/>
              </a:lnSpc>
            </a:pPr>
            <a:r>
              <a:rPr lang="ru-RU" altLang="ru-RU" sz="2100"/>
              <a:t>Цель. Спланировать действия, которые поддержат уровень стабильности. </a:t>
            </a:r>
          </a:p>
          <a:p>
            <a:pPr>
              <a:lnSpc>
                <a:spcPct val="90000"/>
              </a:lnSpc>
            </a:pPr>
            <a:r>
              <a:rPr lang="ru-RU" altLang="ru-RU" sz="2100"/>
              <a:t>Информирование внешней и внутренней среды. Основная идея: «Мы заботимся о своих сотрудниках». </a:t>
            </a:r>
          </a:p>
          <a:p>
            <a:pPr>
              <a:lnSpc>
                <a:spcPct val="90000"/>
              </a:lnSpc>
            </a:pPr>
            <a:r>
              <a:rPr lang="ru-RU" altLang="ru-RU" sz="2100"/>
              <a:t>Инструменты. Обращение к работающим людям. Публикация статей, подчеркивающих значение «маленьких» людей для жизни компании. Действия, оказывающие психологическое влияние на коллектив: «Компания ценит работников, о них заботятся и думают». Сделать подарки, премировать.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idx="4294967295"/>
          </p:nvPr>
        </p:nvSpPr>
        <p:spPr/>
        <p:txBody>
          <a:bodyPr>
            <a:noAutofit/>
          </a:bodyPr>
          <a:lstStyle/>
          <a:p>
            <a:r>
              <a:rPr lang="ru-RU" altLang="ru-RU" sz="2900" b="1"/>
              <a:t>Точечная стратегия</a:t>
            </a:r>
          </a:p>
        </p:txBody>
      </p:sp>
      <p:sp>
        <p:nvSpPr>
          <p:cNvPr id="35842" name="Rectangle 3"/>
          <p:cNvSpPr>
            <a:spLocks noGrp="1" noChangeArrowheads="1"/>
          </p:cNvSpPr>
          <p:nvPr>
            <p:ph idx="4294967295"/>
          </p:nvPr>
        </p:nvSpPr>
        <p:spPr/>
        <p:txBody>
          <a:bodyPr/>
          <a:lstStyle/>
          <a:p>
            <a:pPr>
              <a:lnSpc>
                <a:spcPct val="90000"/>
              </a:lnSpc>
            </a:pPr>
            <a:r>
              <a:rPr lang="ru-RU" altLang="ru-RU" sz="2100"/>
              <a:t>Интересный выход нашла одна нефтяная компания для разрешения ситуации с буровиками. Молодые мужчины длительное время работают в отрыве от жизни, семьи, развлечений. В какой-то момент начались серьезные эмоциональные срывы и конфликты. Проблема была отчасти снята тем, что буровикам выдали качественную форму с символикой, улучшили бытовые условия и поставили телевизионные «тарелки». </a:t>
            </a:r>
          </a:p>
          <a:p>
            <a:pPr>
              <a:lnSpc>
                <a:spcPct val="90000"/>
              </a:lnSpc>
            </a:pPr>
            <a:r>
              <a:rPr lang="ru-RU" altLang="ru-RU" sz="2100"/>
              <a:t>Команда внешних консультантов. Численность 5–7 человек. Работают на протяжении 1–1,5 месяца. </a:t>
            </a:r>
          </a:p>
          <a:p>
            <a:pPr>
              <a:lnSpc>
                <a:spcPct val="90000"/>
              </a:lnSpc>
              <a:buFont typeface="Wingdings" pitchFamily="2" charset="2"/>
              <a:buNone/>
            </a:pPr>
            <a:r>
              <a:rPr lang="ru-RU" altLang="ru-RU" sz="2100"/>
              <a:t> </a:t>
            </a:r>
          </a:p>
          <a:p>
            <a:pPr>
              <a:lnSpc>
                <a:spcPct val="90000"/>
              </a:lnSpc>
            </a:pPr>
            <a:endParaRPr lang="ru-RU" altLang="ru-RU" sz="21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idx="4294967295"/>
          </p:nvPr>
        </p:nvSpPr>
        <p:spPr/>
        <p:txBody>
          <a:bodyPr>
            <a:noAutofit/>
          </a:bodyPr>
          <a:lstStyle/>
          <a:p>
            <a:r>
              <a:rPr lang="ru-RU" altLang="ru-RU" sz="2900" b="1"/>
              <a:t>Стратегия прорыва</a:t>
            </a:r>
          </a:p>
        </p:txBody>
      </p:sp>
      <p:sp>
        <p:nvSpPr>
          <p:cNvPr id="36866" name="Rectangle 3"/>
          <p:cNvSpPr>
            <a:spLocks noGrp="1" noChangeArrowheads="1"/>
          </p:cNvSpPr>
          <p:nvPr>
            <p:ph idx="4294967295"/>
          </p:nvPr>
        </p:nvSpPr>
        <p:spPr/>
        <p:txBody>
          <a:bodyPr/>
          <a:lstStyle/>
          <a:p>
            <a:pPr>
              <a:lnSpc>
                <a:spcPct val="90000"/>
              </a:lnSpc>
            </a:pPr>
            <a:r>
              <a:rPr lang="ru-RU" altLang="ru-RU" sz="2100"/>
              <a:t>Ситуация. Предприятие развивается стабильно, но медленнее, чем конкуренты. Не работают механизмы мотивации. Неадекватные стратегии продвижения товара на рынке. </a:t>
            </a:r>
          </a:p>
          <a:p>
            <a:pPr>
              <a:lnSpc>
                <a:spcPct val="90000"/>
              </a:lnSpc>
            </a:pPr>
            <a:r>
              <a:rPr lang="ru-RU" altLang="ru-RU" sz="2100"/>
              <a:t>Цель. Провести серьезную работу по планированию результата, прогнозированию событий, анализу внешнего рынка, созданию схемы продвижения. </a:t>
            </a:r>
          </a:p>
          <a:p>
            <a:pPr>
              <a:lnSpc>
                <a:spcPct val="90000"/>
              </a:lnSpc>
            </a:pPr>
            <a:r>
              <a:rPr lang="ru-RU" altLang="ru-RU" sz="2100"/>
              <a:t>Информирование внешней среды: «Мы осваиваем новый рынок, выводим новую коллекцию и поэтому распродаем старое. Мы гибко реагируем на новые веяния, и у нас есть финансовые возможности сделать это».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idx="4294967295"/>
          </p:nvPr>
        </p:nvSpPr>
        <p:spPr/>
        <p:txBody>
          <a:bodyPr>
            <a:noAutofit/>
          </a:bodyPr>
          <a:lstStyle/>
          <a:p>
            <a:r>
              <a:rPr lang="ru-RU" altLang="ru-RU" sz="2900" b="1"/>
              <a:t>Стратегия прорыва</a:t>
            </a:r>
          </a:p>
        </p:txBody>
      </p:sp>
      <p:sp>
        <p:nvSpPr>
          <p:cNvPr id="37890" name="Rectangle 3"/>
          <p:cNvSpPr>
            <a:spLocks noGrp="1" noChangeArrowheads="1"/>
          </p:cNvSpPr>
          <p:nvPr>
            <p:ph idx="4294967295"/>
          </p:nvPr>
        </p:nvSpPr>
        <p:spPr/>
        <p:txBody>
          <a:bodyPr/>
          <a:lstStyle/>
          <a:p>
            <a:pPr>
              <a:lnSpc>
                <a:spcPct val="90000"/>
              </a:lnSpc>
            </a:pPr>
            <a:r>
              <a:rPr lang="ru-RU" altLang="ru-RU" sz="2100"/>
              <a:t>Информирование сотрудников: «Ребята, это ваш последний шанс, иначе через год у вас не будет работы». </a:t>
            </a:r>
          </a:p>
          <a:p>
            <a:pPr>
              <a:lnSpc>
                <a:spcPct val="90000"/>
              </a:lnSpc>
            </a:pPr>
            <a:r>
              <a:rPr lang="ru-RU" altLang="ru-RU" sz="2100"/>
              <a:t>Инструменты. Активная работа с общественным мнением, разработка рекламной стратегии, организация участия на выставках, проведение презентаций, организация серии позитивных публикаций в СМИ. </a:t>
            </a:r>
          </a:p>
          <a:p>
            <a:pPr>
              <a:lnSpc>
                <a:spcPct val="90000"/>
              </a:lnSpc>
            </a:pPr>
            <a:r>
              <a:rPr lang="ru-RU" altLang="ru-RU" sz="2100"/>
              <a:t>Команда консультантов. 15–20 человек (много аналитической работы). Длительность — 3 месяца. </a:t>
            </a:r>
          </a:p>
          <a:p>
            <a:pPr>
              <a:lnSpc>
                <a:spcPct val="90000"/>
              </a:lnSpc>
              <a:buFont typeface="Wingdings" pitchFamily="2" charset="2"/>
              <a:buNone/>
            </a:pPr>
            <a:endParaRPr lang="ru-RU" altLang="ru-RU" sz="2100"/>
          </a:p>
          <a:p>
            <a:pPr>
              <a:lnSpc>
                <a:spcPct val="90000"/>
              </a:lnSpc>
            </a:pPr>
            <a:endParaRPr lang="ru-RU" altLang="ru-RU" sz="21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idx="4294967295"/>
          </p:nvPr>
        </p:nvSpPr>
        <p:spPr/>
        <p:txBody>
          <a:bodyPr>
            <a:noAutofit/>
          </a:bodyPr>
          <a:lstStyle/>
          <a:p>
            <a:r>
              <a:rPr lang="ru-RU" altLang="ru-RU" sz="2900" b="1"/>
              <a:t>Стратегия большого события</a:t>
            </a:r>
            <a:r>
              <a:rPr lang="ru-RU" altLang="ru-RU"/>
              <a:t> </a:t>
            </a:r>
          </a:p>
        </p:txBody>
      </p:sp>
      <p:sp>
        <p:nvSpPr>
          <p:cNvPr id="38914" name="Rectangle 3"/>
          <p:cNvSpPr>
            <a:spLocks noGrp="1" noChangeArrowheads="1"/>
          </p:cNvSpPr>
          <p:nvPr>
            <p:ph idx="4294967295"/>
          </p:nvPr>
        </p:nvSpPr>
        <p:spPr/>
        <p:txBody>
          <a:bodyPr/>
          <a:lstStyle/>
          <a:p>
            <a:pPr>
              <a:lnSpc>
                <a:spcPct val="80000"/>
              </a:lnSpc>
            </a:pPr>
            <a:r>
              <a:rPr lang="ru-RU" altLang="ru-RU" sz="2400"/>
              <a:t>Ситуация. Среднее звено «пробуксовывает». Компания нуждается во вливании свежей крови. При этом ожидается большое событие: открытие нового филиала, запуск новой линии. Директор же готов решить одним махом несколько проблем. </a:t>
            </a:r>
          </a:p>
          <a:p>
            <a:pPr>
              <a:lnSpc>
                <a:spcPct val="80000"/>
              </a:lnSpc>
            </a:pPr>
            <a:r>
              <a:rPr lang="ru-RU" altLang="ru-RU" sz="2400"/>
              <a:t>Цель. Директор видит необходимость провести серьезные кадровые замены и при этом не хочет превратиться в глазах коллектива в «деспота». Людей надо заменить «чужими руками». </a:t>
            </a:r>
          </a:p>
          <a:p>
            <a:pPr>
              <a:lnSpc>
                <a:spcPct val="80000"/>
              </a:lnSpc>
            </a:pPr>
            <a:endParaRPr lang="ru-RU" altLang="ru-RU" sz="15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idx="4294967295"/>
          </p:nvPr>
        </p:nvSpPr>
        <p:spPr/>
        <p:txBody>
          <a:bodyPr>
            <a:noAutofit/>
          </a:bodyPr>
          <a:lstStyle/>
          <a:p>
            <a:r>
              <a:rPr lang="ru-RU" altLang="ru-RU" sz="2900" b="1"/>
              <a:t>Стратегия большого события</a:t>
            </a:r>
          </a:p>
        </p:txBody>
      </p:sp>
      <p:sp>
        <p:nvSpPr>
          <p:cNvPr id="39938" name="Rectangle 3"/>
          <p:cNvSpPr>
            <a:spLocks noGrp="1" noChangeArrowheads="1"/>
          </p:cNvSpPr>
          <p:nvPr>
            <p:ph idx="4294967295"/>
          </p:nvPr>
        </p:nvSpPr>
        <p:spPr/>
        <p:txBody>
          <a:bodyPr/>
          <a:lstStyle/>
          <a:p>
            <a:pPr>
              <a:lnSpc>
                <a:spcPct val="80000"/>
              </a:lnSpc>
            </a:pPr>
            <a:r>
              <a:rPr lang="ru-RU" altLang="ru-RU" sz="2100"/>
              <a:t>Информирование внешней среды. Основная идея: «У нас огромный потенциал. Новый прилив сил». </a:t>
            </a:r>
          </a:p>
          <a:p>
            <a:pPr>
              <a:lnSpc>
                <a:spcPct val="80000"/>
              </a:lnSpc>
            </a:pPr>
            <a:r>
              <a:rPr lang="ru-RU" altLang="ru-RU" sz="2100"/>
              <a:t>Информирование сотрудников. Обычно в один прекрасный день директор объявляет: «Друзья, я уезжаю отдыхать на Багамы. Временно передаю управление команде молодых менеджеров. Это очень известные специалисты, они практически спасли компанию Х от краха». </a:t>
            </a:r>
          </a:p>
          <a:p>
            <a:pPr>
              <a:lnSpc>
                <a:spcPct val="80000"/>
              </a:lnSpc>
            </a:pPr>
            <a:r>
              <a:rPr lang="ru-RU" altLang="ru-RU" sz="2100"/>
              <a:t>Инструмент. Оценка персонала. Увольнение сотрудников, не соответствующих требованиям компании, набор новых кадров. </a:t>
            </a:r>
          </a:p>
          <a:p>
            <a:pPr>
              <a:lnSpc>
                <a:spcPct val="80000"/>
              </a:lnSpc>
            </a:pPr>
            <a:r>
              <a:rPr lang="ru-RU" altLang="ru-RU" sz="2100"/>
              <a:t>Команда консультантов состоит из 5–7 человек. Длится процедура не более 1–1,5 месяцев. </a:t>
            </a:r>
          </a:p>
          <a:p>
            <a:pPr>
              <a:lnSpc>
                <a:spcPct val="80000"/>
              </a:lnSpc>
              <a:buFont typeface="Wingdings" pitchFamily="2" charset="2"/>
              <a:buNone/>
            </a:pPr>
            <a:endParaRPr lang="ru-RU" altLang="ru-RU" sz="21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idx="4294967295"/>
          </p:nvPr>
        </p:nvSpPr>
        <p:spPr/>
        <p:txBody>
          <a:bodyPr>
            <a:noAutofit/>
          </a:bodyPr>
          <a:lstStyle/>
          <a:p>
            <a:r>
              <a:rPr lang="ru-RU" altLang="ru-RU" sz="3400" b="1" i="1"/>
              <a:t>НОС, или стратегия неортодоксальных решений</a:t>
            </a:r>
            <a:r>
              <a:rPr lang="ru-RU" altLang="ru-RU" sz="3600"/>
              <a:t> </a:t>
            </a:r>
          </a:p>
        </p:txBody>
      </p:sp>
      <p:sp>
        <p:nvSpPr>
          <p:cNvPr id="40962" name="Rectangle 3"/>
          <p:cNvSpPr>
            <a:spLocks noGrp="1" noChangeArrowheads="1"/>
          </p:cNvSpPr>
          <p:nvPr>
            <p:ph idx="4294967295"/>
          </p:nvPr>
        </p:nvSpPr>
        <p:spPr/>
        <p:txBody>
          <a:bodyPr/>
          <a:lstStyle/>
          <a:p>
            <a:pPr>
              <a:lnSpc>
                <a:spcPct val="80000"/>
              </a:lnSpc>
            </a:pPr>
            <a:r>
              <a:rPr lang="ru-RU" altLang="ru-RU" sz="1900"/>
              <a:t>Ситуация. Предприятие медленно «загнивает». Новые проекты начинаются, но их реализация тянется так долго, что они теряют всякую актуальность. Люди отсиживаются на работе, прибыль падает, клиенты уходят. Директор — либо человек, которому сильно надоело «это болото», либо азартный игрок. </a:t>
            </a:r>
          </a:p>
          <a:p>
            <a:pPr>
              <a:lnSpc>
                <a:spcPct val="80000"/>
              </a:lnSpc>
            </a:pPr>
            <a:r>
              <a:rPr lang="ru-RU" altLang="ru-RU" sz="1900"/>
              <a:t>Цель. Реанимировать ситуацию. Реорганизовать предприятие. Создать соподчинение структур, мотивировать людей и отсечь тех, кто не способен эффективно работать. </a:t>
            </a:r>
          </a:p>
          <a:p>
            <a:pPr>
              <a:lnSpc>
                <a:spcPct val="80000"/>
              </a:lnSpc>
            </a:pPr>
            <a:r>
              <a:rPr lang="ru-RU" altLang="ru-RU" sz="1900"/>
              <a:t>Информирование внешнего мира. Основная идея: «Мы разработали ряд ноу-хау и сейчас готовимся вывести их на рынок». </a:t>
            </a:r>
          </a:p>
          <a:p>
            <a:pPr>
              <a:lnSpc>
                <a:spcPct val="80000"/>
              </a:lnSpc>
            </a:pPr>
            <a:r>
              <a:rPr lang="ru-RU" altLang="ru-RU" sz="1900"/>
              <a:t>Информирование сотрудников. «В компанию приглашены опытные эксперты, они поделятся идеями, разработают и внедрят новые технологии». </a:t>
            </a:r>
          </a:p>
          <a:p>
            <a:pPr>
              <a:lnSpc>
                <a:spcPct val="80000"/>
              </a:lnSpc>
            </a:pPr>
            <a:endParaRPr lang="ru-RU" altLang="ru-RU" sz="19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idx="4294967295"/>
          </p:nvPr>
        </p:nvSpPr>
        <p:spPr/>
        <p:txBody>
          <a:bodyPr>
            <a:noAutofit/>
          </a:bodyPr>
          <a:lstStyle/>
          <a:p>
            <a:r>
              <a:rPr lang="ru-RU" altLang="ru-RU" sz="3800" b="1" i="1"/>
              <a:t>НОС, или стратегия неортодоксальных решений</a:t>
            </a:r>
          </a:p>
        </p:txBody>
      </p:sp>
      <p:sp>
        <p:nvSpPr>
          <p:cNvPr id="41986" name="Rectangle 3"/>
          <p:cNvSpPr>
            <a:spLocks noGrp="1" noChangeArrowheads="1"/>
          </p:cNvSpPr>
          <p:nvPr>
            <p:ph idx="4294967295"/>
          </p:nvPr>
        </p:nvSpPr>
        <p:spPr/>
        <p:txBody>
          <a:bodyPr/>
          <a:lstStyle/>
          <a:p>
            <a:pPr>
              <a:lnSpc>
                <a:spcPct val="80000"/>
              </a:lnSpc>
            </a:pPr>
            <a:r>
              <a:rPr lang="ru-RU" altLang="ru-RU" sz="1700"/>
              <a:t>Инструменты. Данная стратегия предполагает постоянное нахождение и применение нетривиальных, нестандартных способов выхода из ситуации. Команда консультантов ускоряет темп жизни. Они встают супервайзерами над всеми ключевыми позициями: начальник отдела маркетинга, начальник производства, начальник отдела продаж и т.д. Перед каждым работником ставят четкие цели и, соответственно, берут обязательство поднять ему зарплату, если задачи будут выполнены. Директор выдвигает невероятно тяжелые для решения задачи: освоить, например, 5–10% рынка за год. Всех «жалобщиков» аккуратно останавливают: «ты все так прекрасно понимаешь, так отлично рассказал, но вот только будь добр, пойди и напиши все это конкретнее. И еще будет неплохо, если ты предложишь, что делать». При этом каждый месяц людей, которые не справляются с темпом, с работой, увольняют. </a:t>
            </a:r>
          </a:p>
          <a:p>
            <a:pPr>
              <a:lnSpc>
                <a:spcPct val="80000"/>
              </a:lnSpc>
            </a:pPr>
            <a:r>
              <a:rPr lang="ru-RU" altLang="ru-RU" sz="1700"/>
              <a:t>Команда консультантов (15–20 человек) работает не менее 6 месяцев, чтобы сотрудники компании вошли в ритм.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idx="4294967295"/>
          </p:nvPr>
        </p:nvSpPr>
        <p:spPr/>
        <p:txBody>
          <a:bodyPr>
            <a:noAutofit/>
          </a:bodyPr>
          <a:lstStyle/>
          <a:p>
            <a:r>
              <a:rPr lang="ru-RU" altLang="ru-RU" sz="3600"/>
              <a:t>предпосылки кризиса могут вызревать внутри компании: </a:t>
            </a:r>
          </a:p>
        </p:txBody>
      </p:sp>
      <p:sp>
        <p:nvSpPr>
          <p:cNvPr id="15362" name="Rectangle 3"/>
          <p:cNvSpPr>
            <a:spLocks noGrp="1" noChangeArrowheads="1"/>
          </p:cNvSpPr>
          <p:nvPr>
            <p:ph idx="4294967295"/>
          </p:nvPr>
        </p:nvSpPr>
        <p:spPr/>
        <p:txBody>
          <a:bodyPr/>
          <a:lstStyle/>
          <a:p>
            <a:pPr>
              <a:lnSpc>
                <a:spcPct val="80000"/>
              </a:lnSpc>
            </a:pPr>
            <a:r>
              <a:rPr lang="ru-RU" altLang="ru-RU" sz="2100"/>
              <a:t>Отношения усложняются в преддверии того момента, когда надо отчитываться перед акционерами. Всегда есть группы недовольных. С ними надо активно работать, выстраивая взаимоотношения. </a:t>
            </a:r>
          </a:p>
          <a:p>
            <a:pPr>
              <a:lnSpc>
                <a:spcPct val="80000"/>
              </a:lnSpc>
            </a:pPr>
            <a:r>
              <a:rPr lang="ru-RU" altLang="ru-RU" sz="2100"/>
              <a:t>Периоды реорганизаций в компании, принятие непопулярных мер (увольнение работников или продажа активов компании). </a:t>
            </a:r>
          </a:p>
          <a:p>
            <a:pPr>
              <a:lnSpc>
                <a:spcPct val="80000"/>
              </a:lnSpc>
            </a:pPr>
            <a:r>
              <a:rPr lang="ru-RU" altLang="ru-RU" sz="2100"/>
              <a:t>Если на предприятии число «удобных сотрудников» (люди, с которыми руководителю комфортно работать,  неважно, что они посредственные специалисты) преобладает над числом «сотрудников для работы» (профессионалы, которых нелегко удерживать, мотивировать, которые готовы спорить, если считают предлагаемый путь решения неверным), то это тревожный симптом. </a:t>
            </a:r>
          </a:p>
          <a:p>
            <a:pPr>
              <a:lnSpc>
                <a:spcPct val="80000"/>
              </a:lnSpc>
            </a:pPr>
            <a:endParaRPr lang="ru-RU" altLang="ru-RU" sz="21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idx="4294967295"/>
          </p:nvPr>
        </p:nvSpPr>
        <p:spPr/>
        <p:txBody>
          <a:bodyPr>
            <a:noAutofit/>
          </a:bodyPr>
          <a:lstStyle/>
          <a:p>
            <a:r>
              <a:rPr lang="ru-RU" altLang="ru-RU" sz="3400" b="1"/>
              <a:t>Стратегия кулака</a:t>
            </a:r>
            <a:r>
              <a:rPr lang="ru-RU" altLang="ru-RU"/>
              <a:t> </a:t>
            </a:r>
          </a:p>
        </p:txBody>
      </p:sp>
      <p:sp>
        <p:nvSpPr>
          <p:cNvPr id="43010" name="Rectangle 3"/>
          <p:cNvSpPr>
            <a:spLocks noGrp="1" noChangeArrowheads="1"/>
          </p:cNvSpPr>
          <p:nvPr>
            <p:ph idx="4294967295"/>
          </p:nvPr>
        </p:nvSpPr>
        <p:spPr/>
        <p:txBody>
          <a:bodyPr/>
          <a:lstStyle/>
          <a:p>
            <a:pPr>
              <a:lnSpc>
                <a:spcPct val="80000"/>
              </a:lnSpc>
            </a:pPr>
            <a:r>
              <a:rPr lang="ru-RU" altLang="ru-RU" sz="2100"/>
              <a:t>Ситуация. Компания буквально разваливается на глазах. В среде руководителей высшего звена сформировался антагонистический центр, который будет противодействовать любым попыткам действующего директора изменить ситуацию. Этот центр-«гнойник» уже нельзя вылечить, его надо отсечь. Ситуация настолько серьезна, что нет времени на разговоры. </a:t>
            </a:r>
          </a:p>
          <a:p>
            <a:pPr>
              <a:lnSpc>
                <a:spcPct val="80000"/>
              </a:lnSpc>
            </a:pPr>
            <a:r>
              <a:rPr lang="ru-RU" altLang="ru-RU" sz="2100"/>
              <a:t>Цель. Собрать небольшой коллектив единомышленников, понимающих всю сложность ситуации, и спасти фирму от гибели. </a:t>
            </a:r>
          </a:p>
          <a:p>
            <a:pPr>
              <a:lnSpc>
                <a:spcPct val="80000"/>
              </a:lnSpc>
            </a:pPr>
            <a:r>
              <a:rPr lang="ru-RU" altLang="ru-RU" sz="2100"/>
              <a:t>Информирование внешней среды о жизни фирмы. «Мы привлекаем инвестиции и готовы к сотрудничеству, мы жестко, активно и эффективно осваиваем рынок. Мы динамичная, развивающаяся фирма. Для нас нет преград». </a:t>
            </a:r>
          </a:p>
          <a:p>
            <a:pPr>
              <a:lnSpc>
                <a:spcPct val="80000"/>
              </a:lnSpc>
            </a:pPr>
            <a:endParaRPr lang="ru-RU" altLang="ru-RU" sz="21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idx="4294967295"/>
          </p:nvPr>
        </p:nvSpPr>
        <p:spPr/>
        <p:txBody>
          <a:bodyPr>
            <a:noAutofit/>
          </a:bodyPr>
          <a:lstStyle/>
          <a:p>
            <a:r>
              <a:rPr lang="ru-RU" altLang="ru-RU" sz="3400" b="1"/>
              <a:t>Стратегия кулака</a:t>
            </a:r>
          </a:p>
        </p:txBody>
      </p:sp>
      <p:sp>
        <p:nvSpPr>
          <p:cNvPr id="44034" name="Rectangle 3"/>
          <p:cNvSpPr>
            <a:spLocks noGrp="1" noChangeArrowheads="1"/>
          </p:cNvSpPr>
          <p:nvPr>
            <p:ph idx="4294967295"/>
          </p:nvPr>
        </p:nvSpPr>
        <p:spPr/>
        <p:txBody>
          <a:bodyPr/>
          <a:lstStyle/>
          <a:p>
            <a:pPr>
              <a:lnSpc>
                <a:spcPct val="80000"/>
              </a:lnSpc>
            </a:pPr>
            <a:r>
              <a:rPr lang="ru-RU" altLang="ru-RU" sz="1900"/>
              <a:t>Информирование сотрудников. Мобилизационный пиар. Директор выступает в роли вождя, собирающего союзников на свою сторону. Он четко заявляет свою линию и приглашает всех, кто желает идти с ним по этому пути. Идея: «Кто не с нами, тот против нас. Кто не выживет, тот умрет». </a:t>
            </a:r>
          </a:p>
          <a:p>
            <a:pPr>
              <a:lnSpc>
                <a:spcPct val="80000"/>
              </a:lnSpc>
            </a:pPr>
            <a:r>
              <a:rPr lang="ru-RU" altLang="ru-RU" sz="1900"/>
              <a:t>Инструменты. Серьезная работа по созданию юридической и экономической защиты, поскольку движения будут быстрыми, резкими и в компании может найтись много людей, которые попытаются этому противодействовать: отнять часть бизнеса или перетянуть часть единомышленников на свою сторону. Анализ взаимоотношений в команде топ-менеджеров. Проверка благонадежности сотрудников и увольнение оппозиционеров. </a:t>
            </a:r>
          </a:p>
          <a:p>
            <a:pPr>
              <a:lnSpc>
                <a:spcPct val="80000"/>
              </a:lnSpc>
            </a:pPr>
            <a:r>
              <a:rPr lang="ru-RU" altLang="ru-RU" sz="1900"/>
              <a:t>Команда консультантов — 10–15 человек. Работают в течение 1–3 месяцев. </a:t>
            </a:r>
          </a:p>
          <a:p>
            <a:pPr>
              <a:lnSpc>
                <a:spcPct val="80000"/>
              </a:lnSpc>
            </a:pPr>
            <a:r>
              <a:rPr lang="ru-RU" altLang="ru-RU" sz="1900"/>
              <a:t>Стоимость колеблется в пределах 50–250 тыс. долл. и зависит от сложности ситуации.</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idx="4294967295"/>
          </p:nvPr>
        </p:nvSpPr>
        <p:spPr/>
        <p:txBody>
          <a:bodyPr>
            <a:noAutofit/>
          </a:bodyPr>
          <a:lstStyle/>
          <a:p>
            <a:r>
              <a:rPr lang="ru-RU" altLang="ru-RU" sz="2100"/>
              <a:t>Независимо от того, какая стратегия будет предложена, в компании должен быть разработан </a:t>
            </a:r>
            <a:r>
              <a:rPr lang="ru-RU" altLang="ru-RU" sz="2100" b="1"/>
              <a:t>«кризисный сценарий»,</a:t>
            </a:r>
            <a:r>
              <a:rPr lang="ru-RU" altLang="ru-RU" sz="2100"/>
              <a:t> включающий:</a:t>
            </a:r>
            <a:r>
              <a:rPr lang="ru-RU" altLang="ru-RU" sz="3600"/>
              <a:t> </a:t>
            </a:r>
          </a:p>
        </p:txBody>
      </p:sp>
      <p:sp>
        <p:nvSpPr>
          <p:cNvPr id="45058" name="Rectangle 3"/>
          <p:cNvSpPr>
            <a:spLocks noGrp="1" noChangeArrowheads="1"/>
          </p:cNvSpPr>
          <p:nvPr>
            <p:ph idx="4294967295"/>
          </p:nvPr>
        </p:nvSpPr>
        <p:spPr/>
        <p:txBody>
          <a:bodyPr/>
          <a:lstStyle/>
          <a:p>
            <a:pPr>
              <a:lnSpc>
                <a:spcPct val="90000"/>
              </a:lnSpc>
            </a:pPr>
            <a:r>
              <a:rPr lang="ru-RU" altLang="ru-RU" sz="2100"/>
              <a:t>список руководящих работников высшего, среднего и нижнего звена с указанием возможных вариантов их взаимодействия в критической ситуации; </a:t>
            </a:r>
          </a:p>
          <a:p>
            <a:pPr>
              <a:lnSpc>
                <a:spcPct val="90000"/>
              </a:lnSpc>
            </a:pPr>
            <a:r>
              <a:rPr lang="ru-RU" altLang="ru-RU" sz="2100"/>
              <a:t>перечень лиц, имеющих право выступать перед общественностью и СМИ; </a:t>
            </a:r>
          </a:p>
          <a:p>
            <a:pPr>
              <a:lnSpc>
                <a:spcPct val="90000"/>
              </a:lnSpc>
            </a:pPr>
            <a:r>
              <a:rPr lang="ru-RU" altLang="ru-RU" sz="2100"/>
              <a:t>все необходимые материалы и средства для работы антикризисной команды вне рабочего места; </a:t>
            </a:r>
          </a:p>
          <a:p>
            <a:pPr>
              <a:lnSpc>
                <a:spcPct val="90000"/>
              </a:lnSpc>
            </a:pPr>
            <a:r>
              <a:rPr lang="ru-RU" altLang="ru-RU" sz="2100"/>
              <a:t>инструкции для секретарей и сотрудников, устанавливающие, как надо отвечать на входящие телефонные звонки и запросы по электронной почте.</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idx="4294967295"/>
          </p:nvPr>
        </p:nvSpPr>
        <p:spPr/>
        <p:txBody>
          <a:bodyPr>
            <a:noAutofit/>
          </a:bodyPr>
          <a:lstStyle/>
          <a:p>
            <a:r>
              <a:rPr lang="ru-RU" altLang="ru-RU"/>
              <a:t>В кризисной ситуации нельзя </a:t>
            </a:r>
          </a:p>
        </p:txBody>
      </p:sp>
      <p:sp>
        <p:nvSpPr>
          <p:cNvPr id="46082" name="Rectangle 3"/>
          <p:cNvSpPr>
            <a:spLocks noGrp="1" noChangeArrowheads="1"/>
          </p:cNvSpPr>
          <p:nvPr>
            <p:ph idx="4294967295"/>
          </p:nvPr>
        </p:nvSpPr>
        <p:spPr/>
        <p:txBody>
          <a:bodyPr/>
          <a:lstStyle/>
          <a:p>
            <a:pPr>
              <a:lnSpc>
                <a:spcPct val="80000"/>
              </a:lnSpc>
            </a:pPr>
            <a:r>
              <a:rPr lang="ru-RU" altLang="ru-RU" sz="1900"/>
              <a:t>перепоручать управление ситуацией доверенным лицам и отдаляться от подчиненных. Наоборот, необходимо демонстрировать то, что руководитель разделяет трудности сотрудников. Ситуация не должна представляться им безнадежной; </a:t>
            </a:r>
          </a:p>
          <a:p>
            <a:pPr>
              <a:lnSpc>
                <a:spcPct val="80000"/>
              </a:lnSpc>
            </a:pPr>
            <a:r>
              <a:rPr lang="ru-RU" altLang="ru-RU" sz="1900"/>
              <a:t>доводить ситуацию до такого момента, когда у оппонентов не остается «пути отступления», возможности изменить свои намерения и «сохранить лицо». Такое положение приводит людей к отчаянию, а в этом состоянии легко пойти на крайние меры, вплоть до убийства; </a:t>
            </a:r>
          </a:p>
          <a:p>
            <a:pPr>
              <a:lnSpc>
                <a:spcPct val="80000"/>
              </a:lnSpc>
            </a:pPr>
            <a:r>
              <a:rPr lang="ru-RU" altLang="ru-RU" sz="1900"/>
              <a:t>полагаться на то, что все проблемы удастся решить кулуарно. Безусловно, попробовать встретиться с оппонентом и мирно договориться можно. Но если переговоры не дают результата, необходимо принять серьезные меры. В этом случае, чем быстрее проблема будет представлена общественности в истинном свете, тем меньше шансов у оппонентов применить недобросовестные методы;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idx="4294967295"/>
          </p:nvPr>
        </p:nvSpPr>
        <p:spPr/>
        <p:txBody>
          <a:bodyPr>
            <a:noAutofit/>
          </a:bodyPr>
          <a:lstStyle/>
          <a:p>
            <a:r>
              <a:rPr lang="ru-RU" altLang="ru-RU"/>
              <a:t>В кризисной ситуации нельзя</a:t>
            </a:r>
          </a:p>
        </p:txBody>
      </p:sp>
      <p:sp>
        <p:nvSpPr>
          <p:cNvPr id="47106" name="Rectangle 3"/>
          <p:cNvSpPr>
            <a:spLocks noGrp="1" noChangeArrowheads="1"/>
          </p:cNvSpPr>
          <p:nvPr>
            <p:ph idx="4294967295"/>
          </p:nvPr>
        </p:nvSpPr>
        <p:spPr/>
        <p:txBody>
          <a:bodyPr/>
          <a:lstStyle/>
          <a:p>
            <a:pPr>
              <a:lnSpc>
                <a:spcPct val="80000"/>
              </a:lnSpc>
            </a:pPr>
            <a:r>
              <a:rPr lang="ru-RU" altLang="ru-RU" sz="1900"/>
              <a:t>обращаться к тем СМИ, которые опубликовали критические материалы, и выяснять отношения, почему была напечатана негативная информация; </a:t>
            </a:r>
          </a:p>
          <a:p>
            <a:pPr>
              <a:lnSpc>
                <a:spcPct val="80000"/>
              </a:lnSpc>
            </a:pPr>
            <a:r>
              <a:rPr lang="ru-RU" altLang="ru-RU" sz="1900"/>
              <a:t>идти по пути экономии средств. Сейчас на рынке много компаний, предлагающих услуги в области антикризисного пиара. Но если компания маленькая, то она, безусловно, может предложить отличные идеи. Последних, однако, зачастую бывает недостаточно, поскольку для разрешения сложных ситуаций необходимы связи во властных структурах, влиятельность; </a:t>
            </a:r>
          </a:p>
          <a:p>
            <a:pPr>
              <a:lnSpc>
                <a:spcPct val="80000"/>
              </a:lnSpc>
            </a:pPr>
            <a:r>
              <a:rPr lang="ru-RU" altLang="ru-RU" sz="1900"/>
              <a:t>останавливать PR-кампанию; </a:t>
            </a:r>
          </a:p>
          <a:p>
            <a:pPr>
              <a:lnSpc>
                <a:spcPct val="80000"/>
              </a:lnSpc>
            </a:pPr>
            <a:r>
              <a:rPr lang="ru-RU" altLang="ru-RU" sz="1900"/>
              <a:t>бросаться в крайности: оставлять все как есть и думать, что все само собой образуется. Или поступать противоположным образом: «всех уволить и купить новых».</a:t>
            </a:r>
          </a:p>
          <a:p>
            <a:pPr>
              <a:lnSpc>
                <a:spcPct val="80000"/>
              </a:lnSpc>
            </a:pPr>
            <a:endParaRPr lang="ru-RU" altLang="ru-RU" sz="19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idx="4294967295"/>
          </p:nvPr>
        </p:nvSpPr>
        <p:spPr/>
        <p:txBody>
          <a:bodyPr>
            <a:noAutofit/>
          </a:bodyPr>
          <a:lstStyle/>
          <a:p>
            <a:r>
              <a:rPr lang="ru-RU" altLang="ru-RU" sz="3400"/>
              <a:t>К кому обратиться за внешней консультацией?</a:t>
            </a:r>
          </a:p>
        </p:txBody>
      </p:sp>
      <p:sp>
        <p:nvSpPr>
          <p:cNvPr id="48130" name="Rectangle 3"/>
          <p:cNvSpPr>
            <a:spLocks noGrp="1" noChangeArrowheads="1"/>
          </p:cNvSpPr>
          <p:nvPr>
            <p:ph idx="4294967295"/>
          </p:nvPr>
        </p:nvSpPr>
        <p:spPr/>
        <p:txBody>
          <a:bodyPr/>
          <a:lstStyle/>
          <a:p>
            <a:endParaRPr lang="ru-RU" altLang="ru-RU" sz="2600"/>
          </a:p>
          <a:p>
            <a:r>
              <a:rPr lang="ru-RU" altLang="ru-RU" sz="2600"/>
              <a:t>Большое количеcтво компаний предлагает свои услуги в области PR.</a:t>
            </a:r>
          </a:p>
          <a:p>
            <a:r>
              <a:rPr lang="ru-RU" altLang="ru-RU" sz="2600"/>
              <a:t>Среди самых серьезных и профессиональных команд специалистов можно назвать такие PR-агентства, как «Тайный советник», «Михайлов и Партнеры», «Старая площадь», «ИМИДЖ-Контакт», «PRP-Групп», «ИМА-консалтинг» и др.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idx="4294967295"/>
          </p:nvPr>
        </p:nvSpPr>
        <p:spPr/>
        <p:txBody>
          <a:bodyPr>
            <a:noAutofit/>
          </a:bodyPr>
          <a:lstStyle/>
          <a:p>
            <a:r>
              <a:rPr lang="ru-RU" altLang="ru-RU"/>
              <a:t>ПОСЛЕ КРИЗИСА</a:t>
            </a:r>
            <a:br>
              <a:rPr lang="ru-RU" altLang="ru-RU"/>
            </a:br>
            <a:endParaRPr lang="ru-RU" altLang="ru-RU"/>
          </a:p>
        </p:txBody>
      </p:sp>
      <p:sp>
        <p:nvSpPr>
          <p:cNvPr id="49154" name="Rectangle 3"/>
          <p:cNvSpPr>
            <a:spLocks noGrp="1" noChangeArrowheads="1"/>
          </p:cNvSpPr>
          <p:nvPr>
            <p:ph idx="4294967295"/>
          </p:nvPr>
        </p:nvSpPr>
        <p:spPr>
          <a:xfrm>
            <a:off x="539750" y="1773238"/>
            <a:ext cx="8001000" cy="4267200"/>
          </a:xfrm>
        </p:spPr>
        <p:txBody>
          <a:bodyPr/>
          <a:lstStyle/>
          <a:p>
            <a:pPr>
              <a:lnSpc>
                <a:spcPct val="80000"/>
              </a:lnSpc>
            </a:pPr>
            <a:r>
              <a:rPr lang="ru-RU" altLang="ru-RU" sz="1700"/>
              <a:t>Цикл кризиса очень непродолжителен. Он подобен вспышке, всплеску негативной информации. После того как волна улеглась, необходимо провести оценку текущей ситуации. Вывести показатели цитируемости о деятельности фирмы в СМИ.</a:t>
            </a:r>
          </a:p>
          <a:p>
            <a:pPr>
              <a:lnSpc>
                <a:spcPct val="80000"/>
              </a:lnSpc>
            </a:pPr>
            <a:r>
              <a:rPr lang="ru-RU" altLang="ru-RU" sz="1700"/>
              <a:t>Характерно, что после кризиса наступает ощущение "звенящей пустоты". Если до этого момента - шквал звонков, "беготня", то теперь - затишье. Очень важно не расслабляться, а после непродолжительного сбора вновь готовиться в бой с новыми кризисами.     </a:t>
            </a:r>
          </a:p>
          <a:p>
            <a:pPr>
              <a:lnSpc>
                <a:spcPct val="80000"/>
              </a:lnSpc>
            </a:pPr>
            <a:r>
              <a:rPr lang="ru-RU" altLang="ru-RU" sz="1700"/>
              <a:t>Очень полезно периодически проводить в компании "спровоцированные кризисы". В рабочих группах примерно раз в 6 месяцев, чтобы не отвлекать людей от основной работы, ставить перед ними вопрос: "Что вы будете делать, если кризис наступит завтра?". А результатом работы таких групп должна стать антикризисная программа всего предприятия.</a:t>
            </a:r>
          </a:p>
          <a:p>
            <a:pPr>
              <a:lnSpc>
                <a:spcPct val="80000"/>
              </a:lnSpc>
            </a:pPr>
            <a:r>
              <a:rPr lang="ru-RU" altLang="ru-RU" sz="1700"/>
              <a:t>    Не останавливайтесь, делайте выводы и двигайтесь дальше. Выделяйте время для планирования, разрабатывайте стратегию развития. Как говорят маркетологи, будущее нельзя предсказать, его можно придумать.</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3"/>
          <p:cNvSpPr>
            <a:spLocks noGrp="1"/>
          </p:cNvSpPr>
          <p:nvPr>
            <p:ph type="body" idx="4294967295"/>
          </p:nvPr>
        </p:nvSpPr>
        <p:spPr/>
        <p:txBody>
          <a:bodyPr/>
          <a:lstStyle/>
          <a:p>
            <a:pPr algn="ctr"/>
            <a:r>
              <a:rPr lang="ru-RU" altLang="ru-RU" sz="4000" b="1"/>
              <a:t>ВЫВОДЫ</a:t>
            </a:r>
            <a:r>
              <a:rPr lang="ru-RU" altLang="ru-RU" sz="4000"/>
              <a:t/>
            </a:r>
            <a:br>
              <a:rPr lang="ru-RU" altLang="ru-RU" sz="4000"/>
            </a:br>
            <a:endParaRPr lang="ru-RU" sz="40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3"/>
          <p:cNvSpPr>
            <a:spLocks noGrp="1" noChangeArrowheads="1"/>
          </p:cNvSpPr>
          <p:nvPr>
            <p:ph idx="4294967295"/>
          </p:nvPr>
        </p:nvSpPr>
        <p:spPr>
          <a:xfrm>
            <a:off x="323850" y="549275"/>
            <a:ext cx="8288338" cy="6119813"/>
          </a:xfrm>
        </p:spPr>
        <p:txBody>
          <a:bodyPr/>
          <a:lstStyle/>
          <a:p>
            <a:pPr marL="571500" indent="-571500">
              <a:lnSpc>
                <a:spcPct val="80000"/>
              </a:lnSpc>
              <a:buFont typeface="Wingdings" pitchFamily="2" charset="2"/>
              <a:buAutoNum type="arabicPeriod"/>
            </a:pPr>
            <a:r>
              <a:rPr lang="ru-RU" altLang="ru-RU" sz="1900"/>
              <a:t>Каждое предприятие должно иметь стратегию развития бизнеса минимум на три года.</a:t>
            </a:r>
          </a:p>
          <a:p>
            <a:pPr marL="571500" indent="-571500">
              <a:lnSpc>
                <a:spcPct val="80000"/>
              </a:lnSpc>
              <a:buFont typeface="Wingdings" pitchFamily="2" charset="2"/>
              <a:buAutoNum type="arabicPeriod"/>
            </a:pPr>
            <a:r>
              <a:rPr lang="ru-RU" altLang="ru-RU" sz="1900"/>
              <a:t>К кризису нужно быть готовым заранее, т.е. иметь разработанную антикризисную программу.</a:t>
            </a:r>
          </a:p>
          <a:p>
            <a:pPr marL="571500" indent="-571500">
              <a:lnSpc>
                <a:spcPct val="80000"/>
              </a:lnSpc>
              <a:buFont typeface="Wingdings" pitchFamily="2" charset="2"/>
              <a:buAutoNum type="arabicPeriod"/>
            </a:pPr>
            <a:r>
              <a:rPr lang="ru-RU" altLang="ru-RU" sz="1900"/>
              <a:t>При разработке антикризисной стратегии необходимо определить целевую аудиторию, значимую для нашей фирмы, которую затронул кризис.</a:t>
            </a:r>
          </a:p>
          <a:p>
            <a:pPr marL="571500" indent="-571500">
              <a:lnSpc>
                <a:spcPct val="80000"/>
              </a:lnSpc>
              <a:buFont typeface="Wingdings" pitchFamily="2" charset="2"/>
              <a:buAutoNum type="arabicPeriod"/>
            </a:pPr>
            <a:r>
              <a:rPr lang="ru-RU" altLang="ru-RU" sz="1900"/>
              <a:t>Каждый сотрудник должен знать, какие действия предпринять: </a:t>
            </a:r>
          </a:p>
          <a:p>
            <a:pPr marL="571500" indent="-571500">
              <a:lnSpc>
                <a:spcPct val="80000"/>
              </a:lnSpc>
              <a:buFont typeface="Wingdings" pitchFamily="2" charset="2"/>
              <a:buNone/>
            </a:pPr>
            <a:r>
              <a:rPr lang="ru-RU" altLang="ru-RU" sz="1900"/>
              <a:t>•  до кризиса; </a:t>
            </a:r>
          </a:p>
          <a:p>
            <a:pPr marL="571500" indent="-571500">
              <a:lnSpc>
                <a:spcPct val="80000"/>
              </a:lnSpc>
              <a:buFont typeface="Wingdings" pitchFamily="2" charset="2"/>
              <a:buNone/>
            </a:pPr>
            <a:r>
              <a:rPr lang="ru-RU" altLang="ru-RU" sz="1900"/>
              <a:t>•  во время кризиса; </a:t>
            </a:r>
          </a:p>
          <a:p>
            <a:pPr marL="571500" indent="-571500">
              <a:lnSpc>
                <a:spcPct val="80000"/>
              </a:lnSpc>
              <a:buFont typeface="Wingdings" pitchFamily="2" charset="2"/>
              <a:buNone/>
            </a:pPr>
            <a:r>
              <a:rPr lang="ru-RU" altLang="ru-RU" sz="1900"/>
              <a:t>•  после кризиса.</a:t>
            </a:r>
          </a:p>
          <a:p>
            <a:pPr marL="571500" indent="-571500">
              <a:lnSpc>
                <a:spcPct val="80000"/>
              </a:lnSpc>
              <a:buFont typeface="Wingdings" pitchFamily="2" charset="2"/>
              <a:buAutoNum type="arabicPeriod" startAt="5"/>
            </a:pPr>
            <a:r>
              <a:rPr lang="ru-RU" altLang="ru-RU" sz="1900"/>
              <a:t>В первый день кризиса разрабатывается сценарий мероприятий &lt;8 часов&gt;.</a:t>
            </a:r>
          </a:p>
          <a:p>
            <a:pPr marL="571500" indent="-571500">
              <a:lnSpc>
                <a:spcPct val="80000"/>
              </a:lnSpc>
              <a:buFont typeface="Wingdings" pitchFamily="2" charset="2"/>
              <a:buAutoNum type="arabicPeriod" startAt="5"/>
            </a:pPr>
            <a:r>
              <a:rPr lang="ru-RU" altLang="ru-RU" sz="1900"/>
              <a:t>Выделяются информационные потоки, которые проходят через целевую аудиторию.</a:t>
            </a:r>
          </a:p>
          <a:p>
            <a:pPr marL="571500" indent="-571500">
              <a:lnSpc>
                <a:spcPct val="80000"/>
              </a:lnSpc>
              <a:buFont typeface="Wingdings" pitchFamily="2" charset="2"/>
              <a:buAutoNum type="arabicPeriod" startAt="5"/>
            </a:pPr>
            <a:r>
              <a:rPr lang="ru-RU" altLang="ru-RU" sz="1900"/>
              <a:t>Назначаются ответственные лица за координацию мероприятий.</a:t>
            </a:r>
          </a:p>
          <a:p>
            <a:pPr marL="571500" indent="-571500">
              <a:lnSpc>
                <a:spcPct val="80000"/>
              </a:lnSpc>
              <a:buFont typeface="Wingdings" pitchFamily="2" charset="2"/>
              <a:buAutoNum type="arabicPeriod" startAt="5"/>
            </a:pPr>
            <a:r>
              <a:rPr lang="ru-RU" altLang="ru-RU" sz="1900"/>
              <a:t>Назначаются сотрудники для ведения переговоров со СМИ.</a:t>
            </a:r>
          </a:p>
          <a:p>
            <a:pPr marL="571500" indent="-571500">
              <a:lnSpc>
                <a:spcPct val="80000"/>
              </a:lnSpc>
              <a:buFont typeface="Wingdings" pitchFamily="2" charset="2"/>
              <a:buAutoNum type="arabicPeriod" startAt="5"/>
            </a:pPr>
            <a:r>
              <a:rPr lang="ru-RU" altLang="ru-RU" sz="1900"/>
              <a:t>После кризиса необходимо действовать незамедлительно, не останавливаясь "на передышку". </a:t>
            </a:r>
          </a:p>
          <a:p>
            <a:pPr marL="571500" indent="-571500">
              <a:lnSpc>
                <a:spcPct val="80000"/>
              </a:lnSpc>
              <a:buFont typeface="Wingdings" pitchFamily="2" charset="2"/>
              <a:buAutoNum type="arabicPeriod" startAt="5"/>
            </a:pPr>
            <a:r>
              <a:rPr lang="ru-RU" altLang="ru-RU" sz="1900"/>
              <a:t>Необходимо периодически организовывать "спровоцированные кризисы".</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idx="4294967295"/>
          </p:nvPr>
        </p:nvSpPr>
        <p:spPr/>
        <p:txBody>
          <a:bodyPr>
            <a:noAutofit/>
          </a:bodyPr>
          <a:lstStyle/>
          <a:p>
            <a:r>
              <a:rPr lang="ru-RU" altLang="ru-RU" sz="3600"/>
              <a:t>предпосылки кризиса могут вызревать внутри компании:</a:t>
            </a:r>
          </a:p>
        </p:txBody>
      </p:sp>
      <p:sp>
        <p:nvSpPr>
          <p:cNvPr id="16386" name="Rectangle 3"/>
          <p:cNvSpPr>
            <a:spLocks noGrp="1" noChangeArrowheads="1"/>
          </p:cNvSpPr>
          <p:nvPr>
            <p:ph idx="4294967295"/>
          </p:nvPr>
        </p:nvSpPr>
        <p:spPr/>
        <p:txBody>
          <a:bodyPr/>
          <a:lstStyle/>
          <a:p>
            <a:pPr>
              <a:lnSpc>
                <a:spcPct val="90000"/>
              </a:lnSpc>
            </a:pPr>
            <a:r>
              <a:rPr lang="ru-RU" altLang="ru-RU" sz="2600"/>
              <a:t>нечеткая структура подчинения и распределения ответственности; </a:t>
            </a:r>
          </a:p>
          <a:p>
            <a:pPr>
              <a:lnSpc>
                <a:spcPct val="90000"/>
              </a:lnSpc>
            </a:pPr>
            <a:r>
              <a:rPr lang="ru-RU" altLang="ru-RU" sz="2600"/>
              <a:t>переполненность и незаполненность функциональных позиций; </a:t>
            </a:r>
          </a:p>
          <a:p>
            <a:pPr>
              <a:lnSpc>
                <a:spcPct val="90000"/>
              </a:lnSpc>
            </a:pPr>
            <a:r>
              <a:rPr lang="ru-RU" altLang="ru-RU" sz="2600"/>
              <a:t>применение западных механизмов стимулирования сотрудников, неадекватных российской действительности; </a:t>
            </a:r>
          </a:p>
          <a:p>
            <a:pPr>
              <a:lnSpc>
                <a:spcPct val="90000"/>
              </a:lnSpc>
            </a:pPr>
            <a:r>
              <a:rPr lang="ru-RU" altLang="ru-RU" sz="2600"/>
              <a:t>нарушение обмена информацией в компании  </a:t>
            </a:r>
          </a:p>
          <a:p>
            <a:pPr>
              <a:lnSpc>
                <a:spcPct val="90000"/>
              </a:lnSpc>
            </a:pPr>
            <a:r>
              <a:rPr lang="ru-RU" altLang="ru-RU" sz="2600"/>
              <a:t>возникновение «пропасти» между руководством и сотрудниками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idx="4294967295"/>
          </p:nvPr>
        </p:nvSpPr>
        <p:spPr/>
        <p:txBody>
          <a:bodyPr>
            <a:noAutofit/>
          </a:bodyPr>
          <a:lstStyle/>
          <a:p>
            <a:r>
              <a:rPr lang="ru-RU" altLang="ru-RU" sz="3600"/>
              <a:t>предпосылки кризиса могут вызревать внутри компании:</a:t>
            </a:r>
          </a:p>
        </p:txBody>
      </p:sp>
      <p:sp>
        <p:nvSpPr>
          <p:cNvPr id="17410" name="Rectangle 3"/>
          <p:cNvSpPr>
            <a:spLocks noGrp="1" noChangeArrowheads="1"/>
          </p:cNvSpPr>
          <p:nvPr>
            <p:ph idx="4294967295"/>
          </p:nvPr>
        </p:nvSpPr>
        <p:spPr/>
        <p:txBody>
          <a:bodyPr/>
          <a:lstStyle/>
          <a:p>
            <a:r>
              <a:rPr lang="ru-RU" altLang="ru-RU"/>
              <a:t>В такой ситуации достаточно изменения экономической ситуации или появления негативной публикации, — чтобы «взорвать» компанию изнутри. Внешнее напряжение передается коллективу, и начинается разрушительный процесс.</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p:txBody>
          <a:bodyPr>
            <a:noAutofit/>
          </a:bodyPr>
          <a:lstStyle/>
          <a:p>
            <a:r>
              <a:rPr lang="ru-RU" altLang="ru-RU"/>
              <a:t>пример</a:t>
            </a:r>
          </a:p>
        </p:txBody>
      </p:sp>
      <p:sp>
        <p:nvSpPr>
          <p:cNvPr id="18434" name="Rectangle 3"/>
          <p:cNvSpPr>
            <a:spLocks noGrp="1" noChangeArrowheads="1"/>
          </p:cNvSpPr>
          <p:nvPr>
            <p:ph idx="4294967295"/>
          </p:nvPr>
        </p:nvSpPr>
        <p:spPr/>
        <p:txBody>
          <a:bodyPr/>
          <a:lstStyle/>
          <a:p>
            <a:pPr>
              <a:lnSpc>
                <a:spcPct val="90000"/>
              </a:lnSpc>
            </a:pPr>
            <a:r>
              <a:rPr lang="ru-RU" altLang="ru-RU" sz="2300"/>
              <a:t>одна из крупнейших в стране авиакомпаний пережила сложный момент, когда при угрозе снятия первого лица вдруг начали бастовать коллективы: авиадиспетчеры, стюардессы, летчики. </a:t>
            </a:r>
          </a:p>
          <a:p>
            <a:pPr>
              <a:lnSpc>
                <a:spcPct val="90000"/>
              </a:lnSpc>
            </a:pPr>
            <a:r>
              <a:rPr lang="ru-RU" altLang="ru-RU" sz="2300"/>
              <a:t>Анализ ситуации показал, что сотрудники и руководство были, как несообщающиеся сосуды. Поэтому люди воспринимали директоров как паразитов, впустую тратящих их кровные деньги. Появление в газетах маленькой заметки о возможности замены руководства этой компании взорвало накопившееся внутри коллектива негативное отношение к нему. </a:t>
            </a:r>
          </a:p>
          <a:p>
            <a:pPr>
              <a:lnSpc>
                <a:spcPct val="90000"/>
              </a:lnSpc>
            </a:pPr>
            <a:endParaRPr lang="ru-RU" altLang="ru-RU" sz="21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idx="4294967295"/>
          </p:nvPr>
        </p:nvSpPr>
        <p:spPr/>
        <p:txBody>
          <a:bodyPr>
            <a:noAutofit/>
          </a:bodyPr>
          <a:lstStyle/>
          <a:p>
            <a:r>
              <a:rPr lang="ru-RU" altLang="ru-RU" sz="3600"/>
              <a:t>Внимание – назревает кризис: </a:t>
            </a:r>
            <a:br>
              <a:rPr lang="ru-RU" altLang="ru-RU" sz="3600"/>
            </a:br>
            <a:endParaRPr lang="ru-RU" altLang="ru-RU" sz="3600"/>
          </a:p>
        </p:txBody>
      </p:sp>
      <p:sp>
        <p:nvSpPr>
          <p:cNvPr id="19458" name="Rectangle 3"/>
          <p:cNvSpPr>
            <a:spLocks noGrp="1" noChangeArrowheads="1"/>
          </p:cNvSpPr>
          <p:nvPr>
            <p:ph idx="4294967295"/>
          </p:nvPr>
        </p:nvSpPr>
        <p:spPr/>
        <p:txBody>
          <a:bodyPr/>
          <a:lstStyle/>
          <a:p>
            <a:pPr>
              <a:lnSpc>
                <a:spcPct val="80000"/>
              </a:lnSpc>
            </a:pPr>
            <a:r>
              <a:rPr lang="ru-RU" altLang="ru-RU" sz="1700"/>
              <a:t>трудности во взаимоотношениях с партнерами по бизнесу, и вы никак не можете сформировать однозначную для всех точку зрения на ситуацию и перспективы развития компании; </a:t>
            </a:r>
          </a:p>
          <a:p>
            <a:pPr>
              <a:lnSpc>
                <a:spcPct val="80000"/>
              </a:lnSpc>
            </a:pPr>
            <a:r>
              <a:rPr lang="ru-RU" altLang="ru-RU" sz="1700"/>
              <a:t>взаимодействие в Совете директоров строится по принципу «лебедь, рак и щука»; </a:t>
            </a:r>
          </a:p>
          <a:p>
            <a:pPr>
              <a:lnSpc>
                <a:spcPct val="80000"/>
              </a:lnSpc>
            </a:pPr>
            <a:r>
              <a:rPr lang="ru-RU" altLang="ru-RU" sz="1700"/>
              <a:t>потерян общий язык с коллегами по профессиональным ассоциациям, вашу компанию «забывают» пригласить принять участие в выставке или круглом столе; </a:t>
            </a:r>
          </a:p>
          <a:p>
            <a:pPr>
              <a:lnSpc>
                <a:spcPct val="80000"/>
              </a:lnSpc>
            </a:pPr>
            <a:r>
              <a:rPr lang="ru-RU" altLang="ru-RU" sz="1700"/>
              <a:t>обороты продаж медленно, но верно падают, а старые клиенты уходят; </a:t>
            </a:r>
          </a:p>
          <a:p>
            <a:pPr>
              <a:lnSpc>
                <a:spcPct val="80000"/>
              </a:lnSpc>
            </a:pPr>
            <a:r>
              <a:rPr lang="ru-RU" altLang="ru-RU" sz="1700"/>
              <a:t>текучка кадров огромна, а привлечь квалифицированного специалиста к сотрудничеству с фирмой — проблема; </a:t>
            </a:r>
          </a:p>
          <a:p>
            <a:pPr>
              <a:lnSpc>
                <a:spcPct val="80000"/>
              </a:lnSpc>
            </a:pPr>
            <a:r>
              <a:rPr lang="ru-RU" altLang="ru-RU" sz="1700"/>
              <a:t>принимаемые вами решения не выполняются, а найти крайнего не удаетс</a:t>
            </a:r>
          </a:p>
          <a:p>
            <a:pPr>
              <a:lnSpc>
                <a:spcPct val="80000"/>
              </a:lnSpc>
            </a:pPr>
            <a:r>
              <a:rPr lang="ru-RU" altLang="ru-RU" sz="1700"/>
              <a:t>Во всех этих и подобных случаях необходимо начать действовать, не дожидаясь, пока проблемная ситуация перерастет в серьезный кризис.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idx="4294967295"/>
          </p:nvPr>
        </p:nvSpPr>
        <p:spPr/>
        <p:txBody>
          <a:bodyPr>
            <a:noAutofit/>
          </a:bodyPr>
          <a:lstStyle/>
          <a:p>
            <a:r>
              <a:rPr lang="ru-RU" altLang="ru-RU" sz="2500"/>
              <a:t>конфликт или кризис — результат нарушения информационных связей, задача – восстановить их</a:t>
            </a:r>
          </a:p>
        </p:txBody>
      </p:sp>
      <p:sp>
        <p:nvSpPr>
          <p:cNvPr id="20482" name="Rectangle 3"/>
          <p:cNvSpPr>
            <a:spLocks noGrp="1" noChangeArrowheads="1"/>
          </p:cNvSpPr>
          <p:nvPr>
            <p:ph idx="4294967295"/>
          </p:nvPr>
        </p:nvSpPr>
        <p:spPr/>
        <p:txBody>
          <a:bodyPr/>
          <a:lstStyle/>
          <a:p>
            <a:pPr>
              <a:lnSpc>
                <a:spcPct val="90000"/>
              </a:lnSpc>
            </a:pPr>
            <a:endParaRPr lang="ru-RU" altLang="ru-RU" sz="2600"/>
          </a:p>
          <a:p>
            <a:pPr>
              <a:lnSpc>
                <a:spcPct val="90000"/>
              </a:lnSpc>
            </a:pPr>
            <a:r>
              <a:rPr lang="ru-RU" altLang="ru-RU" sz="2600"/>
              <a:t>Чтобы достичь этой цели, прежде всего проанализируйте ситуацию и выделите основные источники проблем. </a:t>
            </a:r>
          </a:p>
          <a:p>
            <a:pPr>
              <a:lnSpc>
                <a:spcPct val="90000"/>
              </a:lnSpc>
            </a:pPr>
            <a:r>
              <a:rPr lang="ru-RU" altLang="ru-RU" sz="2600"/>
              <a:t>Определите, исходят ли они из внешнего источника или основная причина — внутренние «изъяны» компании; </a:t>
            </a:r>
          </a:p>
          <a:p>
            <a:pPr>
              <a:lnSpc>
                <a:spcPct val="90000"/>
              </a:lnSpc>
            </a:pPr>
            <a:r>
              <a:rPr lang="ru-RU" altLang="ru-RU" sz="2600"/>
              <a:t>Возникли проблемы сами собой или появление «болезни» — результат злого умысла.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idx="4294967295"/>
          </p:nvPr>
        </p:nvSpPr>
        <p:spPr/>
        <p:txBody>
          <a:bodyPr>
            <a:noAutofit/>
          </a:bodyPr>
          <a:lstStyle/>
          <a:p>
            <a:r>
              <a:rPr lang="ru-RU" altLang="ru-RU" sz="3600"/>
              <a:t>Что делать: приглашение внешних консультантов – аргументы «за»</a:t>
            </a:r>
          </a:p>
        </p:txBody>
      </p:sp>
      <p:sp>
        <p:nvSpPr>
          <p:cNvPr id="21506" name="Rectangle 3"/>
          <p:cNvSpPr>
            <a:spLocks noGrp="1" noChangeArrowheads="1"/>
          </p:cNvSpPr>
          <p:nvPr>
            <p:ph idx="4294967295"/>
          </p:nvPr>
        </p:nvSpPr>
        <p:spPr/>
        <p:txBody>
          <a:bodyPr/>
          <a:lstStyle/>
          <a:p>
            <a:pPr>
              <a:lnSpc>
                <a:spcPct val="90000"/>
              </a:lnSpc>
            </a:pPr>
            <a:r>
              <a:rPr lang="ru-RU" altLang="ru-RU" sz="2100"/>
              <a:t>Сформируйте рабочую антикризисную команду и разработайте стратегию выхода из сложившейся ситуации. На этом этапе обязательно обратитесь к специалистам, т.к.: </a:t>
            </a:r>
          </a:p>
          <a:p>
            <a:pPr>
              <a:lnSpc>
                <a:spcPct val="90000"/>
              </a:lnSpc>
            </a:pPr>
            <a:r>
              <a:rPr lang="ru-RU" altLang="ru-RU" sz="2100"/>
              <a:t>являясь одним из учредителей, директор компании идентифицируется с фирмой, и очень часто его личные проблемы перерастают в проблемы компании. И наоборот — все проблемы компании становятся его личными. Он эмоционально переживает «болезнь» своего «детища» и потому воспринимает картину происходящего искаженно. Внешние консультанты помогут реально оценить происходящее; </a:t>
            </a:r>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рай">
  <a:themeElements>
    <a:clrScheme name="Край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Край">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рай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Край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Край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Край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Край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Край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Край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Край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Край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
        <a:ea typeface=""/>
        <a:cs typeface=""/>
      </a:majorFont>
      <a:minorFont>
        <a:latin typeface=""/>
        <a:ea typeface=""/>
        <a:cs typeface=""/>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273</TotalTime>
  <Words>2573</Words>
  <Application>Microsoft Office PowerPoint</Application>
  <PresentationFormat>Экран (4:3)</PresentationFormat>
  <Paragraphs>151</Paragraphs>
  <Slides>38</Slides>
  <Notes>0</Notes>
  <HiddenSlides>0</HiddenSlides>
  <MMClips>0</MMClips>
  <ScaleCrop>false</ScaleCrop>
  <HeadingPairs>
    <vt:vector size="6" baseType="variant">
      <vt:variant>
        <vt:lpstr>Использованные шрифты</vt:lpstr>
      </vt:variant>
      <vt:variant>
        <vt:i4>10</vt:i4>
      </vt:variant>
      <vt:variant>
        <vt:lpstr>Шаблон оформления</vt:lpstr>
      </vt:variant>
      <vt:variant>
        <vt:i4>7</vt:i4>
      </vt:variant>
      <vt:variant>
        <vt:lpstr>Заголовки слайдов</vt:lpstr>
      </vt:variant>
      <vt:variant>
        <vt:i4>38</vt:i4>
      </vt:variant>
    </vt:vector>
  </HeadingPairs>
  <TitlesOfParts>
    <vt:vector size="55" baseType="lpstr">
      <vt:lpstr>Verdana</vt:lpstr>
      <vt:lpstr>Arial</vt:lpstr>
      <vt:lpstr>Consolas</vt:lpstr>
      <vt:lpstr>Corbel</vt:lpstr>
      <vt:lpstr>Wingdings</vt:lpstr>
      <vt:lpstr>Wingdings 2</vt:lpstr>
      <vt:lpstr>Wingdings 3</vt:lpstr>
      <vt:lpstr>Calibri</vt:lpstr>
      <vt:lpstr>Garamond</vt:lpstr>
      <vt:lpstr>Times New Roman</vt:lpstr>
      <vt:lpstr>Метро</vt:lpstr>
      <vt:lpstr>Метро</vt:lpstr>
      <vt:lpstr>Метро</vt:lpstr>
      <vt:lpstr>Метро</vt:lpstr>
      <vt:lpstr>Метро</vt:lpstr>
      <vt:lpstr>Метро</vt:lpstr>
      <vt:lpstr>Край</vt:lpstr>
      <vt:lpstr>Слайд 1</vt:lpstr>
      <vt:lpstr>Факторы, которые могут спровоцировать кризис: </vt:lpstr>
      <vt:lpstr>предпосылки кризиса могут вызревать внутри компании: </vt:lpstr>
      <vt:lpstr>предпосылки кризиса могут вызревать внутри компании:</vt:lpstr>
      <vt:lpstr>предпосылки кризиса могут вызревать внутри компании:</vt:lpstr>
      <vt:lpstr>пример</vt:lpstr>
      <vt:lpstr>Внимание – назревает кризис:  </vt:lpstr>
      <vt:lpstr>конфликт или кризис — результат нарушения информационных связей, задача – восстановить их</vt:lpstr>
      <vt:lpstr>Что делать: приглашение внешних консультантов – аргументы «за»</vt:lpstr>
      <vt:lpstr>Что делать: приглашение внешних консультантов – аргументы «за»</vt:lpstr>
      <vt:lpstr>Пути преодоления внешних кризисов </vt:lpstr>
      <vt:lpstr>Пути преодоления внешних кризисов</vt:lpstr>
      <vt:lpstr>пример</vt:lpstr>
      <vt:lpstr>Пути преодоления внешних кризисов</vt:lpstr>
      <vt:lpstr>Источник проблем — внутренняя среда компании  Стратегия вживания в коллектив</vt:lpstr>
      <vt:lpstr>Стратегия вживания в коллектив</vt:lpstr>
      <vt:lpstr>Стратегия вживания в коллектив</vt:lpstr>
      <vt:lpstr>Крейсерская стратегия </vt:lpstr>
      <vt:lpstr>Крейсерская стратегия</vt:lpstr>
      <vt:lpstr>Стратегия «Паровоз» </vt:lpstr>
      <vt:lpstr>Стратегия «Паровоз»</vt:lpstr>
      <vt:lpstr>Точечная стратегия </vt:lpstr>
      <vt:lpstr>Точечная стратегия</vt:lpstr>
      <vt:lpstr>Стратегия прорыва</vt:lpstr>
      <vt:lpstr>Стратегия прорыва</vt:lpstr>
      <vt:lpstr>Стратегия большого события </vt:lpstr>
      <vt:lpstr>Стратегия большого события</vt:lpstr>
      <vt:lpstr>НОС, или стратегия неортодоксальных решений </vt:lpstr>
      <vt:lpstr>НОС, или стратегия неортодоксальных решений</vt:lpstr>
      <vt:lpstr>Стратегия кулака </vt:lpstr>
      <vt:lpstr>Стратегия кулака</vt:lpstr>
      <vt:lpstr>Независимо от того, какая стратегия будет предложена, в компании должен быть разработан «кризисный сценарий», включающий: </vt:lpstr>
      <vt:lpstr>В кризисной ситуации нельзя </vt:lpstr>
      <vt:lpstr>В кризисной ситуации нельзя</vt:lpstr>
      <vt:lpstr>К кому обратиться за внешней консультацией?</vt:lpstr>
      <vt:lpstr>ПОСЛЕ КРИЗИСА </vt:lpstr>
      <vt:lpstr>Слайд 37</vt:lpstr>
      <vt:lpstr>Слайд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Стратегии антикризисного PR</dc:title>
  <dc:creator>Ольга</dc:creator>
  <cp:lastModifiedBy>admin</cp:lastModifiedBy>
  <cp:revision>18</cp:revision>
  <dcterms:created xsi:type="dcterms:W3CDTF">2009-10-22T05:29:29Z</dcterms:created>
  <dcterms:modified xsi:type="dcterms:W3CDTF">2020-03-02T00:47:28Z</dcterms:modified>
</cp:coreProperties>
</file>